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7" r:id="rId5"/>
    <p:sldId id="258" r:id="rId6"/>
    <p:sldId id="259" r:id="rId7"/>
    <p:sldId id="260" r:id="rId8"/>
    <p:sldId id="261" r:id="rId9"/>
    <p:sldId id="262" r:id="rId10"/>
    <p:sldId id="263" r:id="rId11"/>
    <p:sldId id="264" r:id="rId12"/>
    <p:sldId id="265" r:id="rId13"/>
    <p:sldId id="266" r:id="rId14"/>
    <p:sldId id="270" r:id="rId15"/>
    <p:sldId id="267" r:id="rId16"/>
    <p:sldId id="269" r:id="rId17"/>
    <p:sldId id="282" r:id="rId18"/>
    <p:sldId id="272" r:id="rId19"/>
    <p:sldId id="275" r:id="rId20"/>
    <p:sldId id="274" r:id="rId21"/>
    <p:sldId id="276" r:id="rId22"/>
    <p:sldId id="283" r:id="rId23"/>
    <p:sldId id="277" r:id="rId24"/>
    <p:sldId id="278" r:id="rId25"/>
    <p:sldId id="281"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1" d="100"/>
          <a:sy n="111" d="100"/>
        </p:scale>
        <p:origin x="30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4"/>
          </a:xfrm>
          <a:prstGeom prst="rect">
            <a:avLst/>
          </a:prstGeom>
        </p:spPr>
        <p:txBody>
          <a:bodyPr vert="horz" lIns="92446" tIns="46223" rIns="92446" bIns="46223" rtlCol="0"/>
          <a:lstStyle>
            <a:lvl1pPr algn="r">
              <a:defRPr sz="1200"/>
            </a:lvl1pPr>
          </a:lstStyle>
          <a:p>
            <a:fld id="{C365C5BF-C939-4485-93E2-A92B9449FC17}" type="datetimeFigureOut">
              <a:rPr lang="en-US" smtClean="0"/>
              <a:t>11/1/2023</a:t>
            </a:fld>
            <a:endParaRPr lang="en-US" dirty="0"/>
          </a:p>
        </p:txBody>
      </p:sp>
      <p:sp>
        <p:nvSpPr>
          <p:cNvPr id="4" name="Slide Image Placeholder 3"/>
          <p:cNvSpPr>
            <a:spLocks noGrp="1" noRot="1" noChangeAspect="1"/>
          </p:cNvSpPr>
          <p:nvPr>
            <p:ph type="sldImg" idx="2"/>
          </p:nvPr>
        </p:nvSpPr>
        <p:spPr>
          <a:xfrm>
            <a:off x="717550" y="1162050"/>
            <a:ext cx="5576888" cy="313690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3"/>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2446" tIns="46223" rIns="92446" bIns="46223" rtlCol="0" anchor="b"/>
          <a:lstStyle>
            <a:lvl1pPr algn="r">
              <a:defRPr sz="1200"/>
            </a:lvl1pPr>
          </a:lstStyle>
          <a:p>
            <a:fld id="{C78D97C0-8582-4820-87E3-BAB4E97843A0}" type="slidenum">
              <a:rPr lang="en-US" smtClean="0"/>
              <a:t>‹#›</a:t>
            </a:fld>
            <a:endParaRPr lang="en-US" dirty="0"/>
          </a:p>
        </p:txBody>
      </p:sp>
    </p:spTree>
    <p:extLst>
      <p:ext uri="{BB962C8B-B14F-4D97-AF65-F5344CB8AC3E}">
        <p14:creationId xmlns:p14="http://schemas.microsoft.com/office/powerpoint/2010/main" val="2837779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D97C0-8582-4820-87E3-BAB4E97843A0}" type="slidenum">
              <a:rPr lang="en-US" smtClean="0"/>
              <a:t>1</a:t>
            </a:fld>
            <a:endParaRPr lang="en-US" dirty="0"/>
          </a:p>
        </p:txBody>
      </p:sp>
    </p:spTree>
    <p:extLst>
      <p:ext uri="{BB962C8B-B14F-4D97-AF65-F5344CB8AC3E}">
        <p14:creationId xmlns:p14="http://schemas.microsoft.com/office/powerpoint/2010/main" val="644887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3DB2AB3-BD07-4648-BC6F-5B0DA2FA9B5C}" type="datetime1">
              <a:rPr lang="en-US" smtClean="0"/>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B297C9-C1BE-4FEF-ADB8-1537CC13F811}" type="slidenum">
              <a:rPr lang="en-US" smtClean="0"/>
              <a:t>‹#›</a:t>
            </a:fld>
            <a:endParaRPr lang="en-US" dirty="0"/>
          </a:p>
        </p:txBody>
      </p:sp>
    </p:spTree>
    <p:extLst>
      <p:ext uri="{BB962C8B-B14F-4D97-AF65-F5344CB8AC3E}">
        <p14:creationId xmlns:p14="http://schemas.microsoft.com/office/powerpoint/2010/main" val="1250231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868922-3289-44B2-93B2-08C5F2AF94A5}" type="datetime1">
              <a:rPr lang="en-US" smtClean="0"/>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B297C9-C1BE-4FEF-ADB8-1537CC13F811}" type="slidenum">
              <a:rPr lang="en-US" smtClean="0"/>
              <a:t>‹#›</a:t>
            </a:fld>
            <a:endParaRPr lang="en-US" dirty="0"/>
          </a:p>
        </p:txBody>
      </p:sp>
    </p:spTree>
    <p:extLst>
      <p:ext uri="{BB962C8B-B14F-4D97-AF65-F5344CB8AC3E}">
        <p14:creationId xmlns:p14="http://schemas.microsoft.com/office/powerpoint/2010/main" val="1029603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E08FE9-EDBB-412B-A2C4-7801D6C0F4DB}" type="datetime1">
              <a:rPr lang="en-US" smtClean="0"/>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B297C9-C1BE-4FEF-ADB8-1537CC13F811}" type="slidenum">
              <a:rPr lang="en-US" smtClean="0"/>
              <a:t>‹#›</a:t>
            </a:fld>
            <a:endParaRPr lang="en-US" dirty="0"/>
          </a:p>
        </p:txBody>
      </p:sp>
    </p:spTree>
    <p:extLst>
      <p:ext uri="{BB962C8B-B14F-4D97-AF65-F5344CB8AC3E}">
        <p14:creationId xmlns:p14="http://schemas.microsoft.com/office/powerpoint/2010/main" val="64719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4F4AF0-99A1-4663-A333-4F336EE610BC}" type="datetime1">
              <a:rPr lang="en-US" smtClean="0"/>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B297C9-C1BE-4FEF-ADB8-1537CC13F811}" type="slidenum">
              <a:rPr lang="en-US" smtClean="0"/>
              <a:t>‹#›</a:t>
            </a:fld>
            <a:endParaRPr lang="en-US" dirty="0"/>
          </a:p>
        </p:txBody>
      </p:sp>
    </p:spTree>
    <p:extLst>
      <p:ext uri="{BB962C8B-B14F-4D97-AF65-F5344CB8AC3E}">
        <p14:creationId xmlns:p14="http://schemas.microsoft.com/office/powerpoint/2010/main" val="3022080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7323BA-DC61-4B42-8B2F-82355F584799}" type="datetime1">
              <a:rPr lang="en-US" smtClean="0"/>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B297C9-C1BE-4FEF-ADB8-1537CC13F811}" type="slidenum">
              <a:rPr lang="en-US" smtClean="0"/>
              <a:t>‹#›</a:t>
            </a:fld>
            <a:endParaRPr lang="en-US" dirty="0"/>
          </a:p>
        </p:txBody>
      </p:sp>
    </p:spTree>
    <p:extLst>
      <p:ext uri="{BB962C8B-B14F-4D97-AF65-F5344CB8AC3E}">
        <p14:creationId xmlns:p14="http://schemas.microsoft.com/office/powerpoint/2010/main" val="2825456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7CD21B-6007-4F76-AB10-4617AACC2C79}" type="datetime1">
              <a:rPr lang="en-US" smtClean="0"/>
              <a:t>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B297C9-C1BE-4FEF-ADB8-1537CC13F811}" type="slidenum">
              <a:rPr lang="en-US" smtClean="0"/>
              <a:t>‹#›</a:t>
            </a:fld>
            <a:endParaRPr lang="en-US" dirty="0"/>
          </a:p>
        </p:txBody>
      </p:sp>
    </p:spTree>
    <p:extLst>
      <p:ext uri="{BB962C8B-B14F-4D97-AF65-F5344CB8AC3E}">
        <p14:creationId xmlns:p14="http://schemas.microsoft.com/office/powerpoint/2010/main" val="259644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74408B-D63C-413A-B401-F30B3D1AC20E}" type="datetime1">
              <a:rPr lang="en-US" smtClean="0"/>
              <a:t>11/1/2023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B297C9-C1BE-4FEF-ADB8-1537CC13F811}" type="slidenum">
              <a:rPr lang="en-US" smtClean="0"/>
              <a:t>‹#›</a:t>
            </a:fld>
            <a:endParaRPr lang="en-US" dirty="0"/>
          </a:p>
        </p:txBody>
      </p:sp>
    </p:spTree>
    <p:extLst>
      <p:ext uri="{BB962C8B-B14F-4D97-AF65-F5344CB8AC3E}">
        <p14:creationId xmlns:p14="http://schemas.microsoft.com/office/powerpoint/2010/main" val="501921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746847-DD98-4D58-835A-2A951180185B}" type="datetime1">
              <a:rPr lang="en-US" smtClean="0"/>
              <a:t>11/1/2023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B297C9-C1BE-4FEF-ADB8-1537CC13F811}" type="slidenum">
              <a:rPr lang="en-US" smtClean="0"/>
              <a:t>‹#›</a:t>
            </a:fld>
            <a:endParaRPr lang="en-US" dirty="0"/>
          </a:p>
        </p:txBody>
      </p:sp>
    </p:spTree>
    <p:extLst>
      <p:ext uri="{BB962C8B-B14F-4D97-AF65-F5344CB8AC3E}">
        <p14:creationId xmlns:p14="http://schemas.microsoft.com/office/powerpoint/2010/main" val="3254601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CEBE9A-67CF-4C2A-9AFE-A36198C7B8E0}" type="datetime1">
              <a:rPr lang="en-US" smtClean="0"/>
              <a:t>11/1/2023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B297C9-C1BE-4FEF-ADB8-1537CC13F811}" type="slidenum">
              <a:rPr lang="en-US" smtClean="0"/>
              <a:t>‹#›</a:t>
            </a:fld>
            <a:endParaRPr lang="en-US" dirty="0"/>
          </a:p>
        </p:txBody>
      </p:sp>
    </p:spTree>
    <p:extLst>
      <p:ext uri="{BB962C8B-B14F-4D97-AF65-F5344CB8AC3E}">
        <p14:creationId xmlns:p14="http://schemas.microsoft.com/office/powerpoint/2010/main" val="3400880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835C3D-03C3-4B96-9B2A-EBE7EB0269F2}" type="datetime1">
              <a:rPr lang="en-US" smtClean="0"/>
              <a:t>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B297C9-C1BE-4FEF-ADB8-1537CC13F811}" type="slidenum">
              <a:rPr lang="en-US" smtClean="0"/>
              <a:t>‹#›</a:t>
            </a:fld>
            <a:endParaRPr lang="en-US" dirty="0"/>
          </a:p>
        </p:txBody>
      </p:sp>
    </p:spTree>
    <p:extLst>
      <p:ext uri="{BB962C8B-B14F-4D97-AF65-F5344CB8AC3E}">
        <p14:creationId xmlns:p14="http://schemas.microsoft.com/office/powerpoint/2010/main" val="2865082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BB428A-BC3D-4851-9534-F8BBE14A765B}" type="datetime1">
              <a:rPr lang="en-US" smtClean="0"/>
              <a:t>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B297C9-C1BE-4FEF-ADB8-1537CC13F811}" type="slidenum">
              <a:rPr lang="en-US" smtClean="0"/>
              <a:t>‹#›</a:t>
            </a:fld>
            <a:endParaRPr lang="en-US" dirty="0"/>
          </a:p>
        </p:txBody>
      </p:sp>
    </p:spTree>
    <p:extLst>
      <p:ext uri="{BB962C8B-B14F-4D97-AF65-F5344CB8AC3E}">
        <p14:creationId xmlns:p14="http://schemas.microsoft.com/office/powerpoint/2010/main" val="2578246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6F1E35-0A45-4D41-B95F-79C6BE9D1BD4}" type="datetime1">
              <a:rPr lang="en-US" smtClean="0"/>
              <a:t>11/1/2023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297C9-C1BE-4FEF-ADB8-1537CC13F811}" type="slidenum">
              <a:rPr lang="en-US" smtClean="0"/>
              <a:t>‹#›</a:t>
            </a:fld>
            <a:endParaRPr lang="en-US" dirty="0"/>
          </a:p>
        </p:txBody>
      </p:sp>
    </p:spTree>
    <p:extLst>
      <p:ext uri="{BB962C8B-B14F-4D97-AF65-F5344CB8AC3E}">
        <p14:creationId xmlns:p14="http://schemas.microsoft.com/office/powerpoint/2010/main" val="56218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voterinfo@saccounty.gov"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19300" y="629731"/>
            <a:ext cx="8153400" cy="1077218"/>
          </a:xfrm>
          <a:prstGeom prst="rect">
            <a:avLst/>
          </a:prstGeom>
          <a:noFill/>
        </p:spPr>
        <p:txBody>
          <a:bodyPr wrap="square" rtlCol="0">
            <a:spAutoFit/>
          </a:bodyPr>
          <a:lstStyle/>
          <a:p>
            <a:pPr algn="ctr"/>
            <a:r>
              <a:rPr lang="en-US" sz="3200" b="1" dirty="0"/>
              <a:t>County of Sacramento</a:t>
            </a:r>
          </a:p>
          <a:p>
            <a:pPr algn="ctr"/>
            <a:r>
              <a:rPr lang="en-US" sz="3200" b="1" dirty="0"/>
              <a:t>Voter Registration and Elections </a:t>
            </a:r>
          </a:p>
        </p:txBody>
      </p:sp>
      <p:sp>
        <p:nvSpPr>
          <p:cNvPr id="3" name="TextBox 2"/>
          <p:cNvSpPr txBox="1"/>
          <p:nvPr/>
        </p:nvSpPr>
        <p:spPr>
          <a:xfrm>
            <a:off x="370496" y="1787790"/>
            <a:ext cx="11635974" cy="1323439"/>
          </a:xfrm>
          <a:prstGeom prst="rect">
            <a:avLst/>
          </a:prstGeom>
          <a:noFill/>
        </p:spPr>
        <p:txBody>
          <a:bodyPr wrap="square" rtlCol="0">
            <a:spAutoFit/>
          </a:bodyPr>
          <a:lstStyle/>
          <a:p>
            <a:r>
              <a:rPr lang="en-US" sz="8000" dirty="0"/>
              <a:t>Guide to Voter Registration </a:t>
            </a:r>
          </a:p>
        </p:txBody>
      </p:sp>
      <p:sp>
        <p:nvSpPr>
          <p:cNvPr id="5" name="Slide Number Placeholder 4"/>
          <p:cNvSpPr>
            <a:spLocks noGrp="1"/>
          </p:cNvSpPr>
          <p:nvPr>
            <p:ph type="sldNum" sz="quarter" idx="12"/>
          </p:nvPr>
        </p:nvSpPr>
        <p:spPr/>
        <p:txBody>
          <a:bodyPr/>
          <a:lstStyle/>
          <a:p>
            <a:fld id="{BFB297C9-C1BE-4FEF-ADB8-1537CC13F811}" type="slidenum">
              <a:rPr lang="en-US" smtClean="0"/>
              <a:t>1</a:t>
            </a:fld>
            <a:endParaRPr lang="en-US" dirty="0"/>
          </a:p>
        </p:txBody>
      </p:sp>
      <p:pic>
        <p:nvPicPr>
          <p:cNvPr id="6" name="Image 1">
            <a:extLst>
              <a:ext uri="{FF2B5EF4-FFF2-40B4-BE49-F238E27FC236}">
                <a16:creationId xmlns:a16="http://schemas.microsoft.com/office/drawing/2014/main" id="{453C6138-F905-8686-72AE-D0A5EE96F35E}"/>
              </a:ext>
            </a:extLst>
          </p:cNvPr>
          <p:cNvPicPr>
            <a:picLocks/>
          </p:cNvPicPr>
          <p:nvPr/>
        </p:nvPicPr>
        <p:blipFill>
          <a:blip r:embed="rId3" cstate="print"/>
          <a:stretch>
            <a:fillRect/>
          </a:stretch>
        </p:blipFill>
        <p:spPr>
          <a:xfrm>
            <a:off x="5023842" y="3244739"/>
            <a:ext cx="2463635" cy="2347677"/>
          </a:xfrm>
          <a:prstGeom prst="rect">
            <a:avLst/>
          </a:prstGeom>
        </p:spPr>
      </p:pic>
    </p:spTree>
    <p:extLst>
      <p:ext uri="{BB962C8B-B14F-4D97-AF65-F5344CB8AC3E}">
        <p14:creationId xmlns:p14="http://schemas.microsoft.com/office/powerpoint/2010/main" val="483794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chemeClr val="accent1">
                    <a:lumMod val="50000"/>
                  </a:schemeClr>
                </a:solidFill>
              </a:rPr>
              <a:t>Step by Step Instructions on How to Complete a Voter Registration Form</a:t>
            </a:r>
          </a:p>
        </p:txBody>
      </p:sp>
      <p:sp>
        <p:nvSpPr>
          <p:cNvPr id="3" name="Content Placeholder 2"/>
          <p:cNvSpPr>
            <a:spLocks noGrp="1"/>
          </p:cNvSpPr>
          <p:nvPr>
            <p:ph sz="half" idx="1"/>
          </p:nvPr>
        </p:nvSpPr>
        <p:spPr>
          <a:xfrm>
            <a:off x="492211" y="2245755"/>
            <a:ext cx="5447270" cy="4351338"/>
          </a:xfrm>
        </p:spPr>
        <p:txBody>
          <a:bodyPr/>
          <a:lstStyle/>
          <a:p>
            <a:r>
              <a:rPr lang="en-US" sz="2000" b="1" dirty="0"/>
              <a:t>Box 2 </a:t>
            </a:r>
          </a:p>
          <a:p>
            <a:pPr lvl="1"/>
            <a:r>
              <a:rPr lang="en-US" sz="2000" b="1" i="1" dirty="0"/>
              <a:t>Name</a:t>
            </a:r>
          </a:p>
          <a:p>
            <a:pPr lvl="2"/>
            <a:r>
              <a:rPr lang="en-US" dirty="0"/>
              <a:t>Have the voter clearly print their name</a:t>
            </a:r>
          </a:p>
          <a:p>
            <a:endParaRPr lang="en-US" dirty="0"/>
          </a:p>
        </p:txBody>
      </p:sp>
      <p:sp>
        <p:nvSpPr>
          <p:cNvPr id="5" name="Slide Number Placeholder 4"/>
          <p:cNvSpPr>
            <a:spLocks noGrp="1"/>
          </p:cNvSpPr>
          <p:nvPr>
            <p:ph type="sldNum" sz="quarter" idx="12"/>
          </p:nvPr>
        </p:nvSpPr>
        <p:spPr/>
        <p:txBody>
          <a:bodyPr/>
          <a:lstStyle/>
          <a:p>
            <a:fld id="{BFB297C9-C1BE-4FEF-ADB8-1537CC13F811}" type="slidenum">
              <a:rPr lang="en-US" smtClean="0"/>
              <a:t>10</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140" y="3652761"/>
            <a:ext cx="8427720" cy="10901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18417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chemeClr val="accent1">
                    <a:lumMod val="50000"/>
                  </a:schemeClr>
                </a:solidFill>
              </a:rPr>
              <a:t>Step by Step Instructions on How to Complete a Voter Registration Form</a:t>
            </a:r>
          </a:p>
        </p:txBody>
      </p:sp>
      <p:sp>
        <p:nvSpPr>
          <p:cNvPr id="3" name="Content Placeholder 2"/>
          <p:cNvSpPr>
            <a:spLocks noGrp="1"/>
          </p:cNvSpPr>
          <p:nvPr>
            <p:ph sz="half" idx="1"/>
          </p:nvPr>
        </p:nvSpPr>
        <p:spPr>
          <a:xfrm>
            <a:off x="327453" y="1825625"/>
            <a:ext cx="11609173" cy="4351338"/>
          </a:xfrm>
        </p:spPr>
        <p:txBody>
          <a:bodyPr/>
          <a:lstStyle/>
          <a:p>
            <a:r>
              <a:rPr lang="en-US" sz="1800" b="1" dirty="0"/>
              <a:t>Box 3</a:t>
            </a:r>
          </a:p>
          <a:p>
            <a:pPr lvl="1"/>
            <a:r>
              <a:rPr lang="en-US" sz="1800" b="1" i="1" dirty="0"/>
              <a:t>Date of Birth, Identification Requirements, and Place of Birth</a:t>
            </a:r>
          </a:p>
          <a:p>
            <a:pPr lvl="2"/>
            <a:r>
              <a:rPr lang="en-US" sz="1800" dirty="0"/>
              <a:t>Date of birth is required</a:t>
            </a:r>
          </a:p>
          <a:p>
            <a:pPr lvl="2"/>
            <a:r>
              <a:rPr lang="en-US" dirty="0"/>
              <a:t>CA Driver’s License OR</a:t>
            </a:r>
          </a:p>
          <a:p>
            <a:pPr lvl="2"/>
            <a:r>
              <a:rPr lang="en-US" dirty="0"/>
              <a:t>CA Identification Card OR</a:t>
            </a:r>
          </a:p>
          <a:p>
            <a:pPr lvl="2"/>
            <a:r>
              <a:rPr lang="en-US" sz="1800" dirty="0"/>
              <a:t>If the voter does not have either, they may provide the last four digits of their Social Security number </a:t>
            </a:r>
          </a:p>
          <a:p>
            <a:pPr lvl="2"/>
            <a:r>
              <a:rPr lang="en-US" sz="1800" dirty="0"/>
              <a:t>If the voter does not have any of the three ID requirements listed above, the registration form </a:t>
            </a:r>
            <a:r>
              <a:rPr lang="en-US" sz="1800" b="1" dirty="0"/>
              <a:t>will</a:t>
            </a:r>
            <a:r>
              <a:rPr lang="en-US" sz="1800" dirty="0"/>
              <a:t> still be accepted</a:t>
            </a:r>
          </a:p>
          <a:p>
            <a:pPr lvl="2"/>
            <a:r>
              <a:rPr lang="en-US" sz="1800" dirty="0"/>
              <a:t>The U.S. State or foreign country of birth </a:t>
            </a:r>
            <a:endParaRPr lang="en-US" sz="1800" b="1" dirty="0"/>
          </a:p>
          <a:p>
            <a:pPr marL="914400" lvl="2" indent="0">
              <a:buNone/>
            </a:pPr>
            <a:endParaRPr lang="en-US" dirty="0"/>
          </a:p>
          <a:p>
            <a:endParaRPr lang="en-US" dirty="0"/>
          </a:p>
        </p:txBody>
      </p:sp>
      <p:sp>
        <p:nvSpPr>
          <p:cNvPr id="5" name="Slide Number Placeholder 4"/>
          <p:cNvSpPr>
            <a:spLocks noGrp="1"/>
          </p:cNvSpPr>
          <p:nvPr>
            <p:ph type="sldNum" sz="quarter" idx="12"/>
          </p:nvPr>
        </p:nvSpPr>
        <p:spPr/>
        <p:txBody>
          <a:bodyPr/>
          <a:lstStyle/>
          <a:p>
            <a:fld id="{BFB297C9-C1BE-4FEF-ADB8-1537CC13F811}" type="slidenum">
              <a:rPr lang="en-US" smtClean="0"/>
              <a:t>11</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8443" y="4625994"/>
            <a:ext cx="7029186" cy="14000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03261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chemeClr val="accent1">
                    <a:lumMod val="50000"/>
                  </a:schemeClr>
                </a:solidFill>
              </a:rPr>
              <a:t>Step by Step Instructions on How to Complete a Voter Registration Form</a:t>
            </a:r>
          </a:p>
        </p:txBody>
      </p:sp>
      <p:sp>
        <p:nvSpPr>
          <p:cNvPr id="3" name="Content Placeholder 2"/>
          <p:cNvSpPr>
            <a:spLocks noGrp="1"/>
          </p:cNvSpPr>
          <p:nvPr>
            <p:ph sz="half" idx="1"/>
          </p:nvPr>
        </p:nvSpPr>
        <p:spPr>
          <a:xfrm>
            <a:off x="287292" y="1597900"/>
            <a:ext cx="11617413" cy="2959744"/>
          </a:xfrm>
        </p:spPr>
        <p:txBody>
          <a:bodyPr/>
          <a:lstStyle/>
          <a:p>
            <a:r>
              <a:rPr lang="en-US" sz="2000" b="1" dirty="0"/>
              <a:t>Box 4</a:t>
            </a:r>
          </a:p>
          <a:p>
            <a:pPr lvl="1"/>
            <a:r>
              <a:rPr lang="en-US" sz="2000" b="1" i="1" dirty="0"/>
              <a:t>Home Address</a:t>
            </a:r>
          </a:p>
          <a:p>
            <a:pPr lvl="2"/>
            <a:r>
              <a:rPr lang="en-US" dirty="0"/>
              <a:t>Voter must fill in their complete address and city where he/she resides </a:t>
            </a:r>
          </a:p>
          <a:p>
            <a:pPr lvl="2"/>
            <a:r>
              <a:rPr lang="en-US" dirty="0"/>
              <a:t>A Post Office Box or business address is </a:t>
            </a:r>
            <a:r>
              <a:rPr lang="en-US" b="1" dirty="0"/>
              <a:t>not</a:t>
            </a:r>
            <a:r>
              <a:rPr lang="en-US" dirty="0"/>
              <a:t> accepted as a home address </a:t>
            </a:r>
          </a:p>
          <a:p>
            <a:pPr lvl="1"/>
            <a:r>
              <a:rPr lang="en-US" sz="2000" b="1" dirty="0"/>
              <a:t>If the voter does not have a residence address</a:t>
            </a:r>
          </a:p>
          <a:p>
            <a:pPr lvl="2"/>
            <a:r>
              <a:rPr lang="en-US" dirty="0"/>
              <a:t>The voter must give an exact description of where they sleep at night. Include cross streets, street corners and basic directions (N,S,E,W), bridges, routes or other landmarks</a:t>
            </a:r>
          </a:p>
        </p:txBody>
      </p:sp>
      <p:sp>
        <p:nvSpPr>
          <p:cNvPr id="5" name="Slide Number Placeholder 4"/>
          <p:cNvSpPr>
            <a:spLocks noGrp="1"/>
          </p:cNvSpPr>
          <p:nvPr>
            <p:ph type="sldNum" sz="quarter" idx="12"/>
          </p:nvPr>
        </p:nvSpPr>
        <p:spPr/>
        <p:txBody>
          <a:bodyPr/>
          <a:lstStyle/>
          <a:p>
            <a:fld id="{BFB297C9-C1BE-4FEF-ADB8-1537CC13F811}" type="slidenum">
              <a:rPr lang="en-US" smtClean="0"/>
              <a:t>12</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3387" y="4870298"/>
            <a:ext cx="9680509" cy="12337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28737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chemeClr val="accent1">
                    <a:lumMod val="50000"/>
                  </a:schemeClr>
                </a:solidFill>
              </a:rPr>
              <a:t>Step by Step Instructions on How to Complete a Voter Registration Form</a:t>
            </a:r>
          </a:p>
        </p:txBody>
      </p:sp>
      <p:sp>
        <p:nvSpPr>
          <p:cNvPr id="3" name="Content Placeholder 2"/>
          <p:cNvSpPr>
            <a:spLocks noGrp="1"/>
          </p:cNvSpPr>
          <p:nvPr>
            <p:ph sz="half" idx="1"/>
          </p:nvPr>
        </p:nvSpPr>
        <p:spPr>
          <a:xfrm>
            <a:off x="302740" y="1825625"/>
            <a:ext cx="11567983" cy="4351338"/>
          </a:xfrm>
        </p:spPr>
        <p:txBody>
          <a:bodyPr/>
          <a:lstStyle/>
          <a:p>
            <a:r>
              <a:rPr lang="en-US" sz="2000" b="1" dirty="0"/>
              <a:t>Box 5</a:t>
            </a:r>
          </a:p>
          <a:p>
            <a:pPr lvl="1"/>
            <a:r>
              <a:rPr lang="en-US" sz="2000" b="1" i="1" dirty="0"/>
              <a:t>Mailing Address</a:t>
            </a:r>
          </a:p>
          <a:p>
            <a:pPr lvl="2"/>
            <a:r>
              <a:rPr lang="en-US" dirty="0"/>
              <a:t>Voter must fill out the mailing address field if they wish to receive their election material at an address other than their home address </a:t>
            </a:r>
          </a:p>
          <a:p>
            <a:pPr lvl="2"/>
            <a:endParaRPr lang="en-US" dirty="0"/>
          </a:p>
          <a:p>
            <a:pPr lvl="2"/>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BFB297C9-C1BE-4FEF-ADB8-1537CC13F811}" type="slidenum">
              <a:rPr lang="en-US" smtClean="0"/>
              <a:t>13</a:t>
            </a:fld>
            <a:endParaRPr lang="en-US" dirty="0"/>
          </a:p>
        </p:txBody>
      </p:sp>
      <p:pic>
        <p:nvPicPr>
          <p:cNvPr id="7" name="Content Placeholder 1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472766" y="3562864"/>
            <a:ext cx="9246468" cy="12161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9242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chemeClr val="accent1">
                    <a:lumMod val="50000"/>
                  </a:schemeClr>
                </a:solidFill>
              </a:rPr>
              <a:t>Step by Step Instructions on How to Complete a Voter Registration Form</a:t>
            </a:r>
          </a:p>
        </p:txBody>
      </p:sp>
      <p:sp>
        <p:nvSpPr>
          <p:cNvPr id="3" name="Content Placeholder 2"/>
          <p:cNvSpPr>
            <a:spLocks noGrp="1"/>
          </p:cNvSpPr>
          <p:nvPr>
            <p:ph sz="half" idx="1"/>
          </p:nvPr>
        </p:nvSpPr>
        <p:spPr>
          <a:xfrm>
            <a:off x="838199" y="1825625"/>
            <a:ext cx="10991335" cy="4351338"/>
          </a:xfrm>
        </p:spPr>
        <p:txBody>
          <a:bodyPr/>
          <a:lstStyle/>
          <a:p>
            <a:r>
              <a:rPr lang="en-US" sz="2000" b="1" dirty="0"/>
              <a:t>Box 6</a:t>
            </a:r>
          </a:p>
          <a:p>
            <a:pPr lvl="1"/>
            <a:r>
              <a:rPr lang="en-US" sz="2000" b="1" i="1" dirty="0"/>
              <a:t>Prior Registration</a:t>
            </a:r>
          </a:p>
          <a:p>
            <a:pPr lvl="2"/>
            <a:r>
              <a:rPr lang="en-US" dirty="0"/>
              <a:t>Should be completed if the voter has been previously registered in a different state. If the voter does not remember the complete address, have them write as much information as possible.</a:t>
            </a:r>
          </a:p>
          <a:p>
            <a:pPr lvl="2"/>
            <a:r>
              <a:rPr lang="en-US" dirty="0"/>
              <a:t>Not necessary for voters previously registered in a different California county.</a:t>
            </a:r>
          </a:p>
          <a:p>
            <a:endParaRPr lang="en-US" dirty="0"/>
          </a:p>
        </p:txBody>
      </p:sp>
      <p:sp>
        <p:nvSpPr>
          <p:cNvPr id="5" name="Slide Number Placeholder 4"/>
          <p:cNvSpPr>
            <a:spLocks noGrp="1"/>
          </p:cNvSpPr>
          <p:nvPr>
            <p:ph type="sldNum" sz="quarter" idx="12"/>
          </p:nvPr>
        </p:nvSpPr>
        <p:spPr/>
        <p:txBody>
          <a:bodyPr/>
          <a:lstStyle/>
          <a:p>
            <a:fld id="{BFB297C9-C1BE-4FEF-ADB8-1537CC13F811}" type="slidenum">
              <a:rPr lang="en-US" smtClean="0"/>
              <a:t>14</a:t>
            </a:fld>
            <a:endParaRPr lang="en-US" dirty="0"/>
          </a:p>
        </p:txBody>
      </p:sp>
      <p:pic>
        <p:nvPicPr>
          <p:cNvPr id="6" name="Picture 5"/>
          <p:cNvPicPr>
            <a:picLocks noChangeAspect="1"/>
          </p:cNvPicPr>
          <p:nvPr/>
        </p:nvPicPr>
        <p:blipFill>
          <a:blip r:embed="rId2"/>
          <a:stretch>
            <a:fillRect/>
          </a:stretch>
        </p:blipFill>
        <p:spPr>
          <a:xfrm>
            <a:off x="1654070" y="3870680"/>
            <a:ext cx="8901112" cy="12963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81946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chemeClr val="accent1">
                    <a:lumMod val="50000"/>
                  </a:schemeClr>
                </a:solidFill>
              </a:rPr>
              <a:t>Step by Step Instructions on How to Complete a Voter Registration Form</a:t>
            </a:r>
          </a:p>
        </p:txBody>
      </p:sp>
      <p:sp>
        <p:nvSpPr>
          <p:cNvPr id="3" name="Content Placeholder 2"/>
          <p:cNvSpPr>
            <a:spLocks noGrp="1"/>
          </p:cNvSpPr>
          <p:nvPr>
            <p:ph sz="half" idx="1"/>
          </p:nvPr>
        </p:nvSpPr>
        <p:spPr>
          <a:xfrm>
            <a:off x="261552" y="1825625"/>
            <a:ext cx="5181600" cy="4667250"/>
          </a:xfrm>
        </p:spPr>
        <p:txBody>
          <a:bodyPr/>
          <a:lstStyle/>
          <a:p>
            <a:r>
              <a:rPr lang="en-US" sz="2000" b="1" dirty="0"/>
              <a:t>Box 8</a:t>
            </a:r>
          </a:p>
          <a:p>
            <a:pPr lvl="1"/>
            <a:r>
              <a:rPr lang="en-US" sz="2000" b="1" i="1" dirty="0"/>
              <a:t>Political Party Preference </a:t>
            </a:r>
          </a:p>
          <a:p>
            <a:pPr lvl="2"/>
            <a:r>
              <a:rPr lang="en-US" dirty="0"/>
              <a:t>The voter may choose to be affiliated with a political party or may choose No Party Preference</a:t>
            </a:r>
          </a:p>
          <a:p>
            <a:pPr lvl="2"/>
            <a:r>
              <a:rPr lang="en-US" dirty="0"/>
              <a:t>If a political party preference is left blank, the voter will be registered as Unknown, and shall otherwise be treated as a No Party Preference voter</a:t>
            </a:r>
          </a:p>
          <a:p>
            <a:pPr lvl="2"/>
            <a:r>
              <a:rPr lang="en-US" dirty="0"/>
              <a:t>Only one political party preference can be marked</a:t>
            </a:r>
          </a:p>
          <a:p>
            <a:pPr lvl="2"/>
            <a:r>
              <a:rPr lang="en-US" dirty="0"/>
              <a:t>Corrections or alterations are not accepted. A new card must be filled out if an error is made</a:t>
            </a:r>
          </a:p>
          <a:p>
            <a:endParaRPr lang="en-US" dirty="0"/>
          </a:p>
        </p:txBody>
      </p:sp>
      <p:sp>
        <p:nvSpPr>
          <p:cNvPr id="5" name="Slide Number Placeholder 4"/>
          <p:cNvSpPr>
            <a:spLocks noGrp="1"/>
          </p:cNvSpPr>
          <p:nvPr>
            <p:ph type="sldNum" sz="quarter" idx="12"/>
          </p:nvPr>
        </p:nvSpPr>
        <p:spPr/>
        <p:txBody>
          <a:bodyPr/>
          <a:lstStyle/>
          <a:p>
            <a:fld id="{BFB297C9-C1BE-4FEF-ADB8-1537CC13F811}" type="slidenum">
              <a:rPr lang="en-US" smtClean="0"/>
              <a:t>15</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992379"/>
            <a:ext cx="4767138" cy="37355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41740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chemeClr val="accent1">
                    <a:lumMod val="50000"/>
                  </a:schemeClr>
                </a:solidFill>
              </a:rPr>
              <a:t>Step by Step Instructions on How to Complete a Voter Registration Form</a:t>
            </a:r>
          </a:p>
        </p:txBody>
      </p:sp>
      <p:sp>
        <p:nvSpPr>
          <p:cNvPr id="3" name="Content Placeholder 2"/>
          <p:cNvSpPr>
            <a:spLocks noGrp="1"/>
          </p:cNvSpPr>
          <p:nvPr>
            <p:ph sz="half" idx="1"/>
          </p:nvPr>
        </p:nvSpPr>
        <p:spPr>
          <a:xfrm>
            <a:off x="310979" y="1784437"/>
            <a:ext cx="5414318" cy="4212709"/>
          </a:xfrm>
        </p:spPr>
        <p:txBody>
          <a:bodyPr>
            <a:normAutofit/>
          </a:bodyPr>
          <a:lstStyle/>
          <a:p>
            <a:r>
              <a:rPr lang="en-US" sz="2000" b="1" dirty="0"/>
              <a:t>Box 9 </a:t>
            </a:r>
            <a:r>
              <a:rPr lang="en-US" sz="2000" b="1" i="1" dirty="0"/>
              <a:t>(Optional)</a:t>
            </a:r>
          </a:p>
          <a:p>
            <a:pPr lvl="1"/>
            <a:r>
              <a:rPr lang="en-US" sz="2000" b="1" dirty="0"/>
              <a:t>The voter may complete this section if:</a:t>
            </a:r>
          </a:p>
          <a:p>
            <a:pPr lvl="2"/>
            <a:r>
              <a:rPr lang="en-US" dirty="0"/>
              <a:t>They want to provide their email and/or phone number</a:t>
            </a:r>
          </a:p>
          <a:p>
            <a:pPr lvl="2"/>
            <a:r>
              <a:rPr lang="en-US" dirty="0"/>
              <a:t>They want to receive election material in another language </a:t>
            </a:r>
          </a:p>
          <a:p>
            <a:pPr lvl="2"/>
            <a:r>
              <a:rPr lang="en-US" dirty="0"/>
              <a:t>They want to receive election materials in an accessible format</a:t>
            </a:r>
          </a:p>
          <a:p>
            <a:pPr lvl="2"/>
            <a:r>
              <a:rPr lang="en-US" dirty="0"/>
              <a:t>If they’re interested in working in a county Vote Center</a:t>
            </a:r>
          </a:p>
          <a:p>
            <a:pPr lvl="2"/>
            <a:r>
              <a:rPr lang="en-US" dirty="0"/>
              <a:t>They want to provide their ethnicity/race</a:t>
            </a:r>
          </a:p>
          <a:p>
            <a:endParaRPr lang="en-US" dirty="0"/>
          </a:p>
        </p:txBody>
      </p:sp>
      <p:sp>
        <p:nvSpPr>
          <p:cNvPr id="5" name="Slide Number Placeholder 4"/>
          <p:cNvSpPr>
            <a:spLocks noGrp="1"/>
          </p:cNvSpPr>
          <p:nvPr>
            <p:ph type="sldNum" sz="quarter" idx="12"/>
          </p:nvPr>
        </p:nvSpPr>
        <p:spPr/>
        <p:txBody>
          <a:bodyPr/>
          <a:lstStyle/>
          <a:p>
            <a:fld id="{BFB297C9-C1BE-4FEF-ADB8-1537CC13F811}" type="slidenum">
              <a:rPr lang="en-US" smtClean="0"/>
              <a:t>16</a:t>
            </a:fld>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a:stretch/>
        </p:blipFill>
        <p:spPr>
          <a:xfrm>
            <a:off x="6345938" y="2082778"/>
            <a:ext cx="4497469" cy="34259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08232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chemeClr val="accent1">
                    <a:lumMod val="50000"/>
                  </a:schemeClr>
                </a:solidFill>
              </a:rPr>
              <a:t>Step by Step Instructions on How to Complete a Voter Registration Form</a:t>
            </a:r>
          </a:p>
        </p:txBody>
      </p:sp>
      <p:sp>
        <p:nvSpPr>
          <p:cNvPr id="3" name="Content Placeholder 2"/>
          <p:cNvSpPr>
            <a:spLocks noGrp="1"/>
          </p:cNvSpPr>
          <p:nvPr>
            <p:ph sz="half" idx="1"/>
          </p:nvPr>
        </p:nvSpPr>
        <p:spPr>
          <a:xfrm>
            <a:off x="309693" y="1847985"/>
            <a:ext cx="11653007" cy="2578595"/>
          </a:xfrm>
        </p:spPr>
        <p:txBody>
          <a:bodyPr/>
          <a:lstStyle/>
          <a:p>
            <a:r>
              <a:rPr lang="en-US" sz="2000" b="1" dirty="0"/>
              <a:t>Box 10</a:t>
            </a:r>
          </a:p>
          <a:p>
            <a:pPr lvl="1"/>
            <a:r>
              <a:rPr lang="en-US" sz="2000" b="1" i="1" dirty="0"/>
              <a:t>Signature of Voter</a:t>
            </a:r>
          </a:p>
          <a:p>
            <a:pPr lvl="2"/>
            <a:r>
              <a:rPr lang="en-US" dirty="0"/>
              <a:t>The Registration form must contain the signature of the voter in order to be registered to vote. The signature must match the name written in box 2</a:t>
            </a:r>
          </a:p>
          <a:p>
            <a:pPr lvl="2"/>
            <a:r>
              <a:rPr lang="en-US" dirty="0"/>
              <a:t>The Voter’s Signature, signed under penalty of perjury, is the voter’s confirmation that all the information on the form is true and correct. (Election Codes 2111, 2112)</a:t>
            </a:r>
          </a:p>
          <a:p>
            <a:pPr lvl="2"/>
            <a:endParaRPr lang="en-US" dirty="0"/>
          </a:p>
          <a:p>
            <a:endParaRPr lang="en-US" dirty="0"/>
          </a:p>
        </p:txBody>
      </p:sp>
      <p:sp>
        <p:nvSpPr>
          <p:cNvPr id="5" name="Slide Number Placeholder 4"/>
          <p:cNvSpPr>
            <a:spLocks noGrp="1"/>
          </p:cNvSpPr>
          <p:nvPr>
            <p:ph type="sldNum" sz="quarter" idx="12"/>
          </p:nvPr>
        </p:nvSpPr>
        <p:spPr/>
        <p:txBody>
          <a:bodyPr/>
          <a:lstStyle/>
          <a:p>
            <a:fld id="{BFB297C9-C1BE-4FEF-ADB8-1537CC13F811}" type="slidenum">
              <a:rPr lang="en-US" smtClean="0"/>
              <a:t>17</a:t>
            </a:fld>
            <a:endParaRPr lang="en-US" dirty="0"/>
          </a:p>
        </p:txBody>
      </p:sp>
      <p:pic>
        <p:nvPicPr>
          <p:cNvPr id="7" name="Picture 6">
            <a:extLst>
              <a:ext uri="{FF2B5EF4-FFF2-40B4-BE49-F238E27FC236}">
                <a16:creationId xmlns:a16="http://schemas.microsoft.com/office/drawing/2014/main" id="{07434BA4-B9E2-4FE2-D4AA-7E9647AFACF4}"/>
              </a:ext>
            </a:extLst>
          </p:cNvPr>
          <p:cNvPicPr>
            <a:picLocks noChangeAspect="1"/>
          </p:cNvPicPr>
          <p:nvPr/>
        </p:nvPicPr>
        <p:blipFill>
          <a:blip r:embed="rId2"/>
          <a:stretch>
            <a:fillRect/>
          </a:stretch>
        </p:blipFill>
        <p:spPr>
          <a:xfrm>
            <a:off x="1682248" y="3946525"/>
            <a:ext cx="7734300" cy="2409825"/>
          </a:xfrm>
          <a:prstGeom prst="rect">
            <a:avLst/>
          </a:prstGeom>
          <a:effectLst>
            <a:outerShdw blurRad="139700" dist="139700" dir="2700000" algn="bl" rotWithShape="0">
              <a:schemeClr val="bg2">
                <a:lumMod val="25000"/>
                <a:alpha val="65000"/>
              </a:schemeClr>
            </a:outerShdw>
          </a:effectLst>
        </p:spPr>
      </p:pic>
    </p:spTree>
    <p:extLst>
      <p:ext uri="{BB962C8B-B14F-4D97-AF65-F5344CB8AC3E}">
        <p14:creationId xmlns:p14="http://schemas.microsoft.com/office/powerpoint/2010/main" val="3827101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chemeClr val="accent1">
                    <a:lumMod val="50000"/>
                  </a:schemeClr>
                </a:solidFill>
              </a:rPr>
              <a:t>Step by Step Instructions on How to Complete a Voter Registration Form</a:t>
            </a:r>
          </a:p>
        </p:txBody>
      </p:sp>
      <p:sp>
        <p:nvSpPr>
          <p:cNvPr id="3" name="Content Placeholder 2"/>
          <p:cNvSpPr>
            <a:spLocks noGrp="1"/>
          </p:cNvSpPr>
          <p:nvPr>
            <p:ph sz="half" idx="1"/>
          </p:nvPr>
        </p:nvSpPr>
        <p:spPr>
          <a:xfrm>
            <a:off x="253312" y="1914397"/>
            <a:ext cx="11345563" cy="2408624"/>
          </a:xfrm>
        </p:spPr>
        <p:txBody>
          <a:bodyPr/>
          <a:lstStyle/>
          <a:p>
            <a:r>
              <a:rPr lang="en-US" sz="2000" b="1" dirty="0"/>
              <a:t>The Bottom Portion of the Registration Form </a:t>
            </a:r>
          </a:p>
          <a:p>
            <a:pPr lvl="1"/>
            <a:r>
              <a:rPr lang="en-US" sz="2000" dirty="0"/>
              <a:t>If someone helped the voter physically fill out the form, the person who helped must fill out and sign both parts of the box</a:t>
            </a:r>
          </a:p>
          <a:p>
            <a:pPr lvl="1"/>
            <a:endParaRPr lang="en-US" sz="2000" dirty="0"/>
          </a:p>
          <a:p>
            <a:pPr marL="0"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BFB297C9-C1BE-4FEF-ADB8-1537CC13F811}" type="slidenum">
              <a:rPr lang="en-US" smtClean="0"/>
              <a:t>18</a:t>
            </a:fld>
            <a:endParaRPr lang="en-US" dirty="0"/>
          </a:p>
        </p:txBody>
      </p:sp>
      <p:pic>
        <p:nvPicPr>
          <p:cNvPr id="6" name="Picture 5"/>
          <p:cNvPicPr>
            <a:picLocks noChangeAspect="1"/>
          </p:cNvPicPr>
          <p:nvPr/>
        </p:nvPicPr>
        <p:blipFill>
          <a:blip r:embed="rId2"/>
          <a:stretch>
            <a:fillRect/>
          </a:stretch>
        </p:blipFill>
        <p:spPr>
          <a:xfrm>
            <a:off x="3907559" y="3148638"/>
            <a:ext cx="3560984" cy="26930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24265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chemeClr val="accent1">
                    <a:lumMod val="50000"/>
                  </a:schemeClr>
                </a:solidFill>
              </a:rPr>
              <a:t>Step by Step Instructions on How to Complete a Voter Registration Form</a:t>
            </a:r>
          </a:p>
        </p:txBody>
      </p:sp>
      <p:sp>
        <p:nvSpPr>
          <p:cNvPr id="3" name="Content Placeholder 2"/>
          <p:cNvSpPr>
            <a:spLocks noGrp="1"/>
          </p:cNvSpPr>
          <p:nvPr>
            <p:ph sz="half" idx="1"/>
          </p:nvPr>
        </p:nvSpPr>
        <p:spPr>
          <a:xfrm>
            <a:off x="838199" y="1825625"/>
            <a:ext cx="11114903" cy="4351338"/>
          </a:xfrm>
        </p:spPr>
        <p:txBody>
          <a:bodyPr/>
          <a:lstStyle/>
          <a:p>
            <a:r>
              <a:rPr lang="en-US" sz="2400" dirty="0"/>
              <a:t>The Bottom Portion of the Registration Form (Receipt)</a:t>
            </a:r>
          </a:p>
          <a:p>
            <a:pPr lvl="1"/>
            <a:r>
              <a:rPr lang="en-US" sz="2000" dirty="0"/>
              <a:t>At the bottom of the form, fill out and tear off the receipt at the perforation and give it to the voter</a:t>
            </a:r>
          </a:p>
          <a:p>
            <a:r>
              <a:rPr lang="en-US" sz="2400" dirty="0"/>
              <a:t>The voter will be sent a postcard, like the one below, confirming their registration within 2- 4 weeks. If they don’t receive the postcard, they can contact our office. </a:t>
            </a:r>
          </a:p>
        </p:txBody>
      </p:sp>
      <p:sp>
        <p:nvSpPr>
          <p:cNvPr id="5" name="Slide Number Placeholder 4"/>
          <p:cNvSpPr>
            <a:spLocks noGrp="1"/>
          </p:cNvSpPr>
          <p:nvPr>
            <p:ph type="sldNum" sz="quarter" idx="12"/>
          </p:nvPr>
        </p:nvSpPr>
        <p:spPr/>
        <p:txBody>
          <a:bodyPr/>
          <a:lstStyle/>
          <a:p>
            <a:fld id="{BFB297C9-C1BE-4FEF-ADB8-1537CC13F811}" type="slidenum">
              <a:rPr lang="en-US" smtClean="0"/>
              <a:t>19</a:t>
            </a:fld>
            <a:endParaRPr lang="en-US" dirty="0"/>
          </a:p>
        </p:txBody>
      </p:sp>
      <p:pic>
        <p:nvPicPr>
          <p:cNvPr id="7" name="Picture 6"/>
          <p:cNvPicPr>
            <a:picLocks noChangeAspect="1"/>
          </p:cNvPicPr>
          <p:nvPr/>
        </p:nvPicPr>
        <p:blipFill>
          <a:blip r:embed="rId2"/>
          <a:stretch>
            <a:fillRect/>
          </a:stretch>
        </p:blipFill>
        <p:spPr>
          <a:xfrm>
            <a:off x="319818" y="3770512"/>
            <a:ext cx="6219006" cy="1054138"/>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831E370A-EE45-3F80-F99B-26776C257823}"/>
              </a:ext>
            </a:extLst>
          </p:cNvPr>
          <p:cNvPicPr>
            <a:picLocks noChangeAspect="1"/>
          </p:cNvPicPr>
          <p:nvPr/>
        </p:nvPicPr>
        <p:blipFill>
          <a:blip r:embed="rId3"/>
          <a:stretch>
            <a:fillRect/>
          </a:stretch>
        </p:blipFill>
        <p:spPr>
          <a:xfrm>
            <a:off x="7113392" y="3308841"/>
            <a:ext cx="4758790" cy="3063399"/>
          </a:xfrm>
          <a:prstGeom prst="rect">
            <a:avLst/>
          </a:prstGeom>
          <a:ln>
            <a:noFill/>
          </a:ln>
          <a:effectLst>
            <a:outerShdw blurRad="292100" dist="139700" dir="2700000" algn="bl" rotWithShape="0">
              <a:schemeClr val="bg2">
                <a:lumMod val="50000"/>
                <a:alpha val="65000"/>
              </a:schemeClr>
            </a:outerShdw>
          </a:effectLst>
        </p:spPr>
      </p:pic>
    </p:spTree>
    <p:extLst>
      <p:ext uri="{BB962C8B-B14F-4D97-AF65-F5344CB8AC3E}">
        <p14:creationId xmlns:p14="http://schemas.microsoft.com/office/powerpoint/2010/main" val="1561465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B297C9-C1BE-4FEF-ADB8-1537CC13F811}" type="slidenum">
              <a:rPr lang="en-US" smtClean="0"/>
              <a:t>2</a:t>
            </a:fld>
            <a:endParaRPr lang="en-US" dirty="0"/>
          </a:p>
        </p:txBody>
      </p:sp>
      <p:sp>
        <p:nvSpPr>
          <p:cNvPr id="3" name="TextBox 2"/>
          <p:cNvSpPr txBox="1"/>
          <p:nvPr/>
        </p:nvSpPr>
        <p:spPr>
          <a:xfrm>
            <a:off x="1098550" y="1213008"/>
            <a:ext cx="9994900" cy="4431983"/>
          </a:xfrm>
          <a:prstGeom prst="rect">
            <a:avLst/>
          </a:prstGeom>
          <a:noFill/>
        </p:spPr>
        <p:txBody>
          <a:bodyPr wrap="square" rtlCol="0">
            <a:spAutoFit/>
          </a:bodyPr>
          <a:lstStyle/>
          <a:p>
            <a:r>
              <a:rPr lang="en-US" sz="2400" dirty="0"/>
              <a:t>This presentation has been prepared as a reference to help individuals, groups and volunteers participating in voter registration activities. It is important that anyone seeking to register individuals to vote know the regulations and laws regarding voter registration. </a:t>
            </a:r>
          </a:p>
          <a:p>
            <a:endParaRPr lang="en-US" sz="2400" dirty="0"/>
          </a:p>
          <a:p>
            <a:r>
              <a:rPr lang="en-US" sz="2400" dirty="0"/>
              <a:t>We encourage citizen involvement in the electoral and registration processes. </a:t>
            </a:r>
          </a:p>
          <a:p>
            <a:endParaRPr lang="en-US" sz="2400" dirty="0"/>
          </a:p>
          <a:p>
            <a:r>
              <a:rPr lang="en-US" sz="2400" dirty="0"/>
              <a:t>Additional information or clarification is available by calling the Voter Registration and Elections Office at (916) 875-6451. Office hours are Monday through Friday, 8:00 a.m. through 5:00 p.m., excluding holidays. </a:t>
            </a:r>
          </a:p>
          <a:p>
            <a:endParaRPr lang="en-US" sz="2400" dirty="0"/>
          </a:p>
          <a:p>
            <a:endParaRPr lang="en-US" dirty="0"/>
          </a:p>
        </p:txBody>
      </p:sp>
    </p:spTree>
    <p:extLst>
      <p:ext uri="{BB962C8B-B14F-4D97-AF65-F5344CB8AC3E}">
        <p14:creationId xmlns:p14="http://schemas.microsoft.com/office/powerpoint/2010/main" val="403167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chemeClr val="accent1">
                    <a:lumMod val="50000"/>
                  </a:schemeClr>
                </a:solidFill>
              </a:rPr>
              <a:t>Once the Registration Form(s) are Completed</a:t>
            </a:r>
          </a:p>
        </p:txBody>
      </p:sp>
      <p:sp>
        <p:nvSpPr>
          <p:cNvPr id="3" name="Slide Number Placeholder 2"/>
          <p:cNvSpPr>
            <a:spLocks noGrp="1"/>
          </p:cNvSpPr>
          <p:nvPr>
            <p:ph type="sldNum" sz="quarter" idx="12"/>
          </p:nvPr>
        </p:nvSpPr>
        <p:spPr/>
        <p:txBody>
          <a:bodyPr/>
          <a:lstStyle/>
          <a:p>
            <a:fld id="{BFB297C9-C1BE-4FEF-ADB8-1537CC13F811}" type="slidenum">
              <a:rPr lang="en-US" smtClean="0"/>
              <a:t>20</a:t>
            </a:fld>
            <a:endParaRPr lang="en-US" dirty="0"/>
          </a:p>
        </p:txBody>
      </p:sp>
      <p:sp>
        <p:nvSpPr>
          <p:cNvPr id="4" name="TextBox 3"/>
          <p:cNvSpPr txBox="1"/>
          <p:nvPr/>
        </p:nvSpPr>
        <p:spPr>
          <a:xfrm>
            <a:off x="1606550" y="1828800"/>
            <a:ext cx="8978900"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a:t>Forms must be delivered to the County Elections Office or the Secretary of State’s Office, or deposited in the postal service within 3 days of receiving the completed forms or by the 15</a:t>
            </a:r>
            <a:r>
              <a:rPr lang="en-US" sz="2800" baseline="30000" dirty="0"/>
              <a:t>th</a:t>
            </a:r>
            <a:r>
              <a:rPr lang="en-US" sz="2800" dirty="0"/>
              <a:t> day prior to an election, whichever comes first </a:t>
            </a:r>
          </a:p>
          <a:p>
            <a:pPr marL="285750" indent="-285750">
              <a:buFont typeface="Arial" panose="020B0604020202020204" pitchFamily="34" charset="0"/>
              <a:buChar char="•"/>
            </a:pPr>
            <a:r>
              <a:rPr lang="en-US" sz="2800" dirty="0"/>
              <a:t>Mailed forms must be postmarked on or before the 15</a:t>
            </a:r>
            <a:r>
              <a:rPr lang="en-US" sz="2800" baseline="30000" dirty="0"/>
              <a:t>th</a:t>
            </a:r>
            <a:r>
              <a:rPr lang="en-US" sz="2800" dirty="0"/>
              <a:t> day prior to an election to be eligible to vote in that election</a:t>
            </a:r>
          </a:p>
          <a:p>
            <a:pPr marL="285750" indent="-285750">
              <a:buFont typeface="Arial" panose="020B0604020202020204" pitchFamily="34" charset="0"/>
              <a:buChar char="•"/>
            </a:pPr>
            <a:r>
              <a:rPr lang="en-US" sz="2800" dirty="0"/>
              <a:t>You are ultimately responsible for the forms that were issued to you </a:t>
            </a:r>
          </a:p>
        </p:txBody>
      </p:sp>
    </p:spTree>
    <p:extLst>
      <p:ext uri="{BB962C8B-B14F-4D97-AF65-F5344CB8AC3E}">
        <p14:creationId xmlns:p14="http://schemas.microsoft.com/office/powerpoint/2010/main" val="3716317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chemeClr val="accent1">
                    <a:lumMod val="50000"/>
                  </a:schemeClr>
                </a:solidFill>
              </a:rPr>
              <a:t>California Election Code</a:t>
            </a:r>
          </a:p>
        </p:txBody>
      </p:sp>
      <p:sp>
        <p:nvSpPr>
          <p:cNvPr id="3" name="Content Placeholder 2"/>
          <p:cNvSpPr>
            <a:spLocks noGrp="1"/>
          </p:cNvSpPr>
          <p:nvPr>
            <p:ph idx="1"/>
          </p:nvPr>
        </p:nvSpPr>
        <p:spPr>
          <a:xfrm>
            <a:off x="304800" y="1825625"/>
            <a:ext cx="11590638" cy="4351338"/>
          </a:xfrm>
        </p:spPr>
        <p:txBody>
          <a:bodyPr/>
          <a:lstStyle/>
          <a:p>
            <a:r>
              <a:rPr lang="en-US" dirty="0"/>
              <a:t>Specific codes covering crimes include -</a:t>
            </a:r>
          </a:p>
          <a:p>
            <a:pPr lvl="1"/>
            <a:r>
              <a:rPr lang="en-US" sz="1800" dirty="0"/>
              <a:t>2159 – Person/Organization who is paid to assist with voter registration must disclose full name, telephone number 	and address on each affidavit form</a:t>
            </a:r>
          </a:p>
          <a:p>
            <a:pPr lvl="1"/>
            <a:r>
              <a:rPr lang="en-US" sz="1800" dirty="0"/>
              <a:t>2159.5 – Report requirements for person/organizations that pay others for assisting persons to register to vote</a:t>
            </a:r>
          </a:p>
          <a:p>
            <a:pPr lvl="1"/>
            <a:r>
              <a:rPr lang="en-US" sz="1800" dirty="0"/>
              <a:t>18100 – Registration of persons not entitled to register. Consists of nonexistent persons including but not limited 	to, deceased person, animals and inanimate objects</a:t>
            </a:r>
          </a:p>
          <a:p>
            <a:pPr lvl="1"/>
            <a:r>
              <a:rPr lang="en-US" sz="1800" dirty="0"/>
              <a:t>18101 – Registration of fictitious person</a:t>
            </a:r>
          </a:p>
          <a:p>
            <a:pPr lvl="1"/>
            <a:r>
              <a:rPr lang="en-US" sz="1800" dirty="0"/>
              <a:t>18102 – Registration of nonexistent person</a:t>
            </a:r>
          </a:p>
          <a:p>
            <a:pPr lvl="1"/>
            <a:r>
              <a:rPr lang="en-US" sz="1800" dirty="0"/>
              <a:t>18103 – Interference with transfer of affidavit to county elections official</a:t>
            </a:r>
          </a:p>
          <a:p>
            <a:pPr lvl="1"/>
            <a:r>
              <a:rPr lang="en-US" sz="1800" dirty="0"/>
              <a:t>18104 – Refusal to return affidavits of registration</a:t>
            </a:r>
          </a:p>
          <a:p>
            <a:pPr lvl="1"/>
            <a:r>
              <a:rPr lang="en-US" sz="1800" dirty="0"/>
              <a:t>18105 – Writing or affixing political statements on affidavits of registration</a:t>
            </a:r>
          </a:p>
          <a:p>
            <a:pPr lvl="1"/>
            <a:r>
              <a:rPr lang="en-US" sz="1800" dirty="0"/>
              <a:t>18106 – Alteration of affidavit party affiliation</a:t>
            </a:r>
          </a:p>
          <a:p>
            <a:pPr lvl="1"/>
            <a:r>
              <a:rPr lang="en-US" sz="1800" dirty="0"/>
              <a:t>18107 – Fine for failure to provide voter registration card</a:t>
            </a:r>
          </a:p>
        </p:txBody>
      </p:sp>
      <p:sp>
        <p:nvSpPr>
          <p:cNvPr id="4" name="Slide Number Placeholder 3"/>
          <p:cNvSpPr>
            <a:spLocks noGrp="1"/>
          </p:cNvSpPr>
          <p:nvPr>
            <p:ph type="sldNum" sz="quarter" idx="12"/>
          </p:nvPr>
        </p:nvSpPr>
        <p:spPr/>
        <p:txBody>
          <a:bodyPr/>
          <a:lstStyle/>
          <a:p>
            <a:fld id="{BFB297C9-C1BE-4FEF-ADB8-1537CC13F811}" type="slidenum">
              <a:rPr lang="en-US" smtClean="0"/>
              <a:t>21</a:t>
            </a:fld>
            <a:endParaRPr lang="en-US" dirty="0"/>
          </a:p>
        </p:txBody>
      </p:sp>
    </p:spTree>
    <p:extLst>
      <p:ext uri="{BB962C8B-B14F-4D97-AF65-F5344CB8AC3E}">
        <p14:creationId xmlns:p14="http://schemas.microsoft.com/office/powerpoint/2010/main" val="3771797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B297C9-C1BE-4FEF-ADB8-1537CC13F811}" type="slidenum">
              <a:rPr lang="en-US" smtClean="0"/>
              <a:t>22</a:t>
            </a:fld>
            <a:endParaRPr lang="en-US" dirty="0"/>
          </a:p>
        </p:txBody>
      </p:sp>
      <p:sp>
        <p:nvSpPr>
          <p:cNvPr id="3" name="TextBox 2"/>
          <p:cNvSpPr txBox="1"/>
          <p:nvPr/>
        </p:nvSpPr>
        <p:spPr>
          <a:xfrm>
            <a:off x="3073400" y="635139"/>
            <a:ext cx="6197600" cy="5632311"/>
          </a:xfrm>
          <a:prstGeom prst="rect">
            <a:avLst/>
          </a:prstGeom>
          <a:noFill/>
        </p:spPr>
        <p:txBody>
          <a:bodyPr wrap="square" rtlCol="0">
            <a:spAutoFit/>
          </a:bodyPr>
          <a:lstStyle/>
          <a:p>
            <a:pPr algn="ctr"/>
            <a:r>
              <a:rPr lang="en-US" sz="2400" dirty="0"/>
              <a:t>Prepared by: </a:t>
            </a:r>
          </a:p>
          <a:p>
            <a:pPr algn="ctr"/>
            <a:endParaRPr lang="en-US" sz="2400" dirty="0"/>
          </a:p>
          <a:p>
            <a:pPr algn="ctr"/>
            <a:r>
              <a:rPr lang="en-US" sz="2400" dirty="0"/>
              <a:t>County of Sacramento</a:t>
            </a:r>
          </a:p>
          <a:p>
            <a:pPr algn="ctr"/>
            <a:r>
              <a:rPr lang="en-US" sz="2400" dirty="0"/>
              <a:t>Voter Registration and Elections </a:t>
            </a:r>
          </a:p>
          <a:p>
            <a:pPr algn="ctr"/>
            <a:r>
              <a:rPr lang="en-US" sz="2400" dirty="0"/>
              <a:t>7000 65</a:t>
            </a:r>
            <a:r>
              <a:rPr lang="en-US" sz="2400" baseline="30000" dirty="0"/>
              <a:t>th</a:t>
            </a:r>
            <a:r>
              <a:rPr lang="en-US" sz="2400" dirty="0"/>
              <a:t> Street, Suite A</a:t>
            </a:r>
          </a:p>
          <a:p>
            <a:pPr algn="ctr"/>
            <a:r>
              <a:rPr lang="en-US" sz="2400" dirty="0"/>
              <a:t>Sacramento, CA 95823</a:t>
            </a:r>
          </a:p>
          <a:p>
            <a:pPr algn="ctr"/>
            <a:endParaRPr lang="en-US" sz="2400" dirty="0"/>
          </a:p>
          <a:p>
            <a:pPr algn="ctr"/>
            <a:r>
              <a:rPr lang="en-US" sz="2400" dirty="0"/>
              <a:t>Phone: (916) 875-6451</a:t>
            </a:r>
          </a:p>
          <a:p>
            <a:pPr algn="ctr"/>
            <a:r>
              <a:rPr lang="en-US" sz="2400" dirty="0"/>
              <a:t>Fax: (916) 875-6516</a:t>
            </a:r>
          </a:p>
          <a:p>
            <a:pPr algn="ctr"/>
            <a:r>
              <a:rPr lang="en-US" sz="2400" dirty="0"/>
              <a:t>Email: </a:t>
            </a:r>
            <a:r>
              <a:rPr lang="en-US" sz="2400" dirty="0">
                <a:solidFill>
                  <a:srgbClr val="00B0F0"/>
                </a:solidFill>
                <a:hlinkClick r:id="rId2"/>
              </a:rPr>
              <a:t>voterinfo@saccounty</a:t>
            </a:r>
            <a:r>
              <a:rPr lang="en-US" sz="2400">
                <a:solidFill>
                  <a:srgbClr val="00B0F0"/>
                </a:solidFill>
                <a:hlinkClick r:id="rId2"/>
              </a:rPr>
              <a:t>.gov</a:t>
            </a:r>
            <a:r>
              <a:rPr lang="en-US" sz="2400">
                <a:solidFill>
                  <a:srgbClr val="00B0F0"/>
                </a:solidFill>
              </a:rPr>
              <a:t> </a:t>
            </a:r>
            <a:endParaRPr lang="en-US" sz="2400" dirty="0">
              <a:solidFill>
                <a:srgbClr val="00B0F0"/>
              </a:solidFill>
            </a:endParaRPr>
          </a:p>
          <a:p>
            <a:pPr algn="ctr"/>
            <a:r>
              <a:rPr lang="en-US" sz="2400" dirty="0"/>
              <a:t>Web Site: </a:t>
            </a:r>
            <a:r>
              <a:rPr lang="en-US" sz="2400" u="sng" dirty="0">
                <a:solidFill>
                  <a:srgbClr val="0070C0"/>
                </a:solidFill>
              </a:rPr>
              <a:t>www.elections.saccounty.gov</a:t>
            </a:r>
          </a:p>
          <a:p>
            <a:pPr algn="ctr"/>
            <a:endParaRPr lang="en-US" sz="2400" dirty="0"/>
          </a:p>
          <a:p>
            <a:pPr algn="ctr"/>
            <a:r>
              <a:rPr lang="en-US" sz="2400" dirty="0"/>
              <a:t>Speech and Hearing Impaired</a:t>
            </a:r>
          </a:p>
          <a:p>
            <a:pPr algn="ctr"/>
            <a:r>
              <a:rPr lang="en-US" sz="2400" dirty="0"/>
              <a:t>California Relay Service: Dial 711 </a:t>
            </a:r>
          </a:p>
          <a:p>
            <a:endParaRPr lang="en-US" sz="2400" dirty="0"/>
          </a:p>
        </p:txBody>
      </p:sp>
    </p:spTree>
    <p:extLst>
      <p:ext uri="{BB962C8B-B14F-4D97-AF65-F5344CB8AC3E}">
        <p14:creationId xmlns:p14="http://schemas.microsoft.com/office/powerpoint/2010/main" val="3234195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chemeClr val="accent1">
                    <a:lumMod val="50000"/>
                  </a:schemeClr>
                </a:solidFill>
              </a:rPr>
              <a:t>How to Get Started </a:t>
            </a:r>
          </a:p>
        </p:txBody>
      </p:sp>
      <p:sp>
        <p:nvSpPr>
          <p:cNvPr id="3" name="Content Placeholder 2"/>
          <p:cNvSpPr>
            <a:spLocks noGrp="1"/>
          </p:cNvSpPr>
          <p:nvPr>
            <p:ph idx="1"/>
          </p:nvPr>
        </p:nvSpPr>
        <p:spPr/>
        <p:txBody>
          <a:bodyPr>
            <a:normAutofit/>
          </a:bodyPr>
          <a:lstStyle/>
          <a:p>
            <a:r>
              <a:rPr lang="en-US" sz="2400" dirty="0"/>
              <a:t>Visit the Elections Office</a:t>
            </a:r>
          </a:p>
          <a:p>
            <a:pPr lvl="1"/>
            <a:r>
              <a:rPr lang="en-US" i="1" dirty="0"/>
              <a:t>7000 65</a:t>
            </a:r>
            <a:r>
              <a:rPr lang="en-US" i="1" baseline="30000" dirty="0"/>
              <a:t>th</a:t>
            </a:r>
            <a:r>
              <a:rPr lang="en-US" i="1" dirty="0"/>
              <a:t> Street, Suite A, Sacramento, CA 95823</a:t>
            </a:r>
          </a:p>
          <a:p>
            <a:r>
              <a:rPr lang="en-US" sz="2400" dirty="0"/>
              <a:t>There is no charge for voter registration forms</a:t>
            </a:r>
          </a:p>
          <a:p>
            <a:r>
              <a:rPr lang="en-US" sz="2400" dirty="0"/>
              <a:t>If an individual or organization wishes to obtain 50 or more voter registration forms, they must complete the </a:t>
            </a:r>
            <a:r>
              <a:rPr lang="en-US" sz="2400" b="1" i="1" dirty="0"/>
              <a:t>Voter Registration Card Statement of Distribution</a:t>
            </a:r>
            <a:r>
              <a:rPr lang="en-US" sz="2400" dirty="0"/>
              <a:t> form. This form is provided by the Elections Office and requires the name, address, telephone number and organization of the person requesting the forms as well as a brief explanation of how the forms are to be distributed</a:t>
            </a:r>
          </a:p>
          <a:p>
            <a:r>
              <a:rPr lang="en-US" sz="2400" dirty="0"/>
              <a:t>If 2,000 or more voter registration forms are requested, a copy of the </a:t>
            </a:r>
            <a:r>
              <a:rPr lang="en-US" sz="2400" b="1" i="1" dirty="0"/>
              <a:t>Voter Registration Card Statement of Distribution form </a:t>
            </a:r>
            <a:r>
              <a:rPr lang="en-US" sz="2400" dirty="0"/>
              <a:t>is forwarded to the Secretary of State, Elections Division</a:t>
            </a:r>
          </a:p>
          <a:p>
            <a:endParaRPr lang="en-US" dirty="0"/>
          </a:p>
        </p:txBody>
      </p:sp>
      <p:sp>
        <p:nvSpPr>
          <p:cNvPr id="4" name="Slide Number Placeholder 3"/>
          <p:cNvSpPr>
            <a:spLocks noGrp="1"/>
          </p:cNvSpPr>
          <p:nvPr>
            <p:ph type="sldNum" sz="quarter" idx="12"/>
          </p:nvPr>
        </p:nvSpPr>
        <p:spPr/>
        <p:txBody>
          <a:bodyPr/>
          <a:lstStyle/>
          <a:p>
            <a:fld id="{BFB297C9-C1BE-4FEF-ADB8-1537CC13F811}" type="slidenum">
              <a:rPr lang="en-US" smtClean="0"/>
              <a:t>3</a:t>
            </a:fld>
            <a:endParaRPr lang="en-US" dirty="0"/>
          </a:p>
        </p:txBody>
      </p:sp>
    </p:spTree>
    <p:extLst>
      <p:ext uri="{BB962C8B-B14F-4D97-AF65-F5344CB8AC3E}">
        <p14:creationId xmlns:p14="http://schemas.microsoft.com/office/powerpoint/2010/main" val="2354360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126999"/>
            <a:ext cx="3932237" cy="955675"/>
          </a:xfrm>
        </p:spPr>
        <p:txBody>
          <a:bodyPr>
            <a:normAutofit fontScale="90000"/>
          </a:bodyPr>
          <a:lstStyle/>
          <a:p>
            <a:pPr algn="ctr"/>
            <a:r>
              <a:rPr lang="en-US" b="1" dirty="0"/>
              <a:t>Voter Registration Card Statement of Distribution </a:t>
            </a:r>
          </a:p>
        </p:txBody>
      </p:sp>
      <p:sp>
        <p:nvSpPr>
          <p:cNvPr id="4" name="Text Placeholder 3"/>
          <p:cNvSpPr>
            <a:spLocks noGrp="1"/>
          </p:cNvSpPr>
          <p:nvPr>
            <p:ph type="body" sz="half" idx="2"/>
          </p:nvPr>
        </p:nvSpPr>
        <p:spPr>
          <a:xfrm>
            <a:off x="461318" y="2103657"/>
            <a:ext cx="5222789" cy="4521200"/>
          </a:xfrm>
        </p:spPr>
        <p:txBody>
          <a:bodyPr>
            <a:normAutofit/>
          </a:bodyPr>
          <a:lstStyle/>
          <a:p>
            <a:pPr algn="ctr"/>
            <a:r>
              <a:rPr lang="en-US" u="sng" dirty="0"/>
              <a:t>Fill out the following information</a:t>
            </a:r>
          </a:p>
          <a:p>
            <a:pPr algn="ctr"/>
            <a:endParaRPr lang="en-US" u="sng" dirty="0"/>
          </a:p>
          <a:p>
            <a:pPr>
              <a:spcBef>
                <a:spcPts val="0"/>
              </a:spcBef>
            </a:pPr>
            <a:r>
              <a:rPr lang="en-US" b="1" dirty="0"/>
              <a:t>General Information: </a:t>
            </a:r>
          </a:p>
          <a:p>
            <a:pPr marL="285750" indent="-285750">
              <a:spcBef>
                <a:spcPts val="0"/>
              </a:spcBef>
              <a:buFont typeface="Arial" panose="020B0604020202020204" pitchFamily="34" charset="0"/>
              <a:buChar char="•"/>
            </a:pPr>
            <a:r>
              <a:rPr lang="en-US" dirty="0"/>
              <a:t>Name</a:t>
            </a:r>
          </a:p>
          <a:p>
            <a:pPr marL="285750" indent="-285750">
              <a:spcBef>
                <a:spcPts val="0"/>
              </a:spcBef>
              <a:buFont typeface="Arial" panose="020B0604020202020204" pitchFamily="34" charset="0"/>
              <a:buChar char="•"/>
            </a:pPr>
            <a:r>
              <a:rPr lang="en-US" dirty="0"/>
              <a:t>Date</a:t>
            </a:r>
          </a:p>
          <a:p>
            <a:pPr marL="285750" indent="-285750">
              <a:spcBef>
                <a:spcPts val="0"/>
              </a:spcBef>
              <a:buFont typeface="Arial" panose="020B0604020202020204" pitchFamily="34" charset="0"/>
              <a:buChar char="•"/>
            </a:pPr>
            <a:r>
              <a:rPr lang="en-US" dirty="0"/>
              <a:t>Name of Organization </a:t>
            </a:r>
          </a:p>
          <a:p>
            <a:pPr marL="285750" indent="-285750">
              <a:spcBef>
                <a:spcPts val="0"/>
              </a:spcBef>
              <a:buFont typeface="Arial" panose="020B0604020202020204" pitchFamily="34" charset="0"/>
              <a:buChar char="•"/>
            </a:pPr>
            <a:r>
              <a:rPr lang="en-US" dirty="0"/>
              <a:t>Street Address, State, Zip Code</a:t>
            </a:r>
          </a:p>
          <a:p>
            <a:pPr marL="285750" indent="-285750">
              <a:spcBef>
                <a:spcPts val="0"/>
              </a:spcBef>
              <a:buFont typeface="Arial" panose="020B0604020202020204" pitchFamily="34" charset="0"/>
              <a:buChar char="•"/>
            </a:pPr>
            <a:r>
              <a:rPr lang="en-US" dirty="0"/>
              <a:t>Telephone Number </a:t>
            </a:r>
          </a:p>
          <a:p>
            <a:pPr>
              <a:spcBef>
                <a:spcPts val="0"/>
              </a:spcBef>
            </a:pPr>
            <a:r>
              <a:rPr lang="en-US" b="1" dirty="0"/>
              <a:t>Proposed Method of Distribution:</a:t>
            </a:r>
          </a:p>
          <a:p>
            <a:pPr marL="285750" indent="-285750">
              <a:spcBef>
                <a:spcPts val="0"/>
              </a:spcBef>
              <a:buFont typeface="Arial" panose="020B0604020202020204" pitchFamily="34" charset="0"/>
              <a:buChar char="•"/>
            </a:pPr>
            <a:r>
              <a:rPr lang="en-US" dirty="0"/>
              <a:t>Choose at least one method of distribution</a:t>
            </a:r>
            <a:endParaRPr lang="en-US" i="1" dirty="0"/>
          </a:p>
          <a:p>
            <a:pPr marL="285750" indent="-285750">
              <a:spcBef>
                <a:spcPts val="0"/>
              </a:spcBef>
              <a:buFont typeface="Arial" panose="020B0604020202020204" pitchFamily="34" charset="0"/>
              <a:buChar char="•"/>
            </a:pPr>
            <a:r>
              <a:rPr lang="en-US" dirty="0"/>
              <a:t>Provide a brief explanation of the distribution plan	</a:t>
            </a:r>
          </a:p>
          <a:p>
            <a:pPr>
              <a:spcBef>
                <a:spcPts val="0"/>
              </a:spcBef>
            </a:pPr>
            <a:r>
              <a:rPr lang="en-US" b="1" dirty="0"/>
              <a:t>Declaration:</a:t>
            </a:r>
          </a:p>
          <a:p>
            <a:pPr marL="285750" indent="-285750">
              <a:spcBef>
                <a:spcPts val="0"/>
              </a:spcBef>
              <a:buFont typeface="Arial" panose="020B0604020202020204" pitchFamily="34" charset="0"/>
              <a:buChar char="•"/>
            </a:pPr>
            <a:r>
              <a:rPr lang="en-US" dirty="0"/>
              <a:t>Must be read and acknowledged </a:t>
            </a:r>
          </a:p>
          <a:p>
            <a:pPr marL="285750" indent="-285750">
              <a:spcBef>
                <a:spcPts val="0"/>
              </a:spcBef>
              <a:buFont typeface="Arial" panose="020B0604020202020204" pitchFamily="34" charset="0"/>
              <a:buChar char="•"/>
            </a:pPr>
            <a:r>
              <a:rPr lang="en-US" dirty="0"/>
              <a:t>PowerPoint Presentation must be dated with the date it was viewed</a:t>
            </a:r>
          </a:p>
          <a:p>
            <a:pPr>
              <a:spcBef>
                <a:spcPts val="0"/>
              </a:spcBef>
            </a:pPr>
            <a:r>
              <a:rPr lang="en-US" b="1" dirty="0"/>
              <a:t>Signature:</a:t>
            </a:r>
          </a:p>
          <a:p>
            <a:pPr marL="285750" indent="-285750">
              <a:spcBef>
                <a:spcPts val="0"/>
              </a:spcBef>
              <a:buFont typeface="Arial" panose="020B0604020202020204" pitchFamily="34" charset="0"/>
              <a:buChar char="•"/>
            </a:pPr>
            <a:r>
              <a:rPr lang="en-US" dirty="0"/>
              <a:t>Person obtaining registration forms must sign</a:t>
            </a:r>
          </a:p>
          <a:p>
            <a:pPr>
              <a:spcBef>
                <a:spcPts val="0"/>
              </a:spcBef>
            </a:pPr>
            <a:r>
              <a:rPr lang="en-US" b="1" dirty="0"/>
              <a:t>Serial Numbers:</a:t>
            </a:r>
          </a:p>
          <a:p>
            <a:pPr marL="285750" indent="-285750">
              <a:spcBef>
                <a:spcPts val="0"/>
              </a:spcBef>
              <a:buFont typeface="Arial" panose="020B0604020202020204" pitchFamily="34" charset="0"/>
              <a:buChar char="•"/>
            </a:pPr>
            <a:r>
              <a:rPr lang="en-US" dirty="0"/>
              <a:t>Will be filled out by the Elections Office</a:t>
            </a:r>
          </a:p>
          <a:p>
            <a:endParaRPr lang="en-US" dirty="0"/>
          </a:p>
        </p:txBody>
      </p:sp>
      <p:sp>
        <p:nvSpPr>
          <p:cNvPr id="5" name="Slide Number Placeholder 4"/>
          <p:cNvSpPr>
            <a:spLocks noGrp="1"/>
          </p:cNvSpPr>
          <p:nvPr>
            <p:ph type="sldNum" sz="quarter" idx="12"/>
          </p:nvPr>
        </p:nvSpPr>
        <p:spPr/>
        <p:txBody>
          <a:bodyPr/>
          <a:lstStyle/>
          <a:p>
            <a:fld id="{BFB297C9-C1BE-4FEF-ADB8-1537CC13F811}" type="slidenum">
              <a:rPr lang="en-US" smtClean="0"/>
              <a:t>4</a:t>
            </a:fld>
            <a:endParaRPr lang="en-US" dirty="0"/>
          </a:p>
        </p:txBody>
      </p:sp>
      <p:sp>
        <p:nvSpPr>
          <p:cNvPr id="6" name="TextBox 5"/>
          <p:cNvSpPr txBox="1"/>
          <p:nvPr/>
        </p:nvSpPr>
        <p:spPr>
          <a:xfrm>
            <a:off x="839787" y="1270000"/>
            <a:ext cx="4214812" cy="646331"/>
          </a:xfrm>
          <a:prstGeom prst="rect">
            <a:avLst/>
          </a:prstGeom>
          <a:noFill/>
        </p:spPr>
        <p:txBody>
          <a:bodyPr wrap="square" rtlCol="0">
            <a:spAutoFit/>
          </a:bodyPr>
          <a:lstStyle/>
          <a:p>
            <a:pPr algn="ctr"/>
            <a:r>
              <a:rPr lang="en-US" dirty="0"/>
              <a:t>This form must be filled out by anyone obtaining 50 or more registration forms</a:t>
            </a:r>
          </a:p>
        </p:txBody>
      </p:sp>
      <p:pic>
        <p:nvPicPr>
          <p:cNvPr id="7" name="Content Placeholder 6"/>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92" r="1778"/>
          <a:stretch/>
        </p:blipFill>
        <p:spPr bwMode="auto">
          <a:xfrm>
            <a:off x="6642338" y="568175"/>
            <a:ext cx="4214812" cy="56156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84901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chemeClr val="accent1">
                    <a:lumMod val="50000"/>
                  </a:schemeClr>
                </a:solidFill>
              </a:rPr>
              <a:t>Important Things to Remember When Distributing Registration Forms </a:t>
            </a:r>
          </a:p>
        </p:txBody>
      </p:sp>
      <p:sp>
        <p:nvSpPr>
          <p:cNvPr id="3" name="Content Placeholder 2"/>
          <p:cNvSpPr>
            <a:spLocks noGrp="1"/>
          </p:cNvSpPr>
          <p:nvPr>
            <p:ph idx="1"/>
          </p:nvPr>
        </p:nvSpPr>
        <p:spPr>
          <a:xfrm>
            <a:off x="838200" y="1829594"/>
            <a:ext cx="10515600" cy="3071813"/>
          </a:xfrm>
        </p:spPr>
        <p:txBody>
          <a:bodyPr>
            <a:normAutofit fontScale="92500" lnSpcReduction="20000"/>
          </a:bodyPr>
          <a:lstStyle/>
          <a:p>
            <a:r>
              <a:rPr lang="en-US" sz="1800" dirty="0"/>
              <a:t>Ask people if they are registered to vote; if not, offer the person a voter registration form</a:t>
            </a:r>
          </a:p>
          <a:p>
            <a:r>
              <a:rPr lang="en-US" sz="1800" dirty="0"/>
              <a:t>Ask if they know anyone who is not registered to vote; if they do, offer the person a form </a:t>
            </a:r>
          </a:p>
          <a:p>
            <a:r>
              <a:rPr lang="en-US" sz="1800" dirty="0"/>
              <a:t>Encourage individuals to mail their own forms back; no stamp is necessary, return postage is paid by the Secretary of State</a:t>
            </a:r>
          </a:p>
          <a:p>
            <a:r>
              <a:rPr lang="en-US" sz="1800" dirty="0"/>
              <a:t>Instruct people to use </a:t>
            </a:r>
            <a:r>
              <a:rPr lang="en-US" sz="2400" b="1" dirty="0"/>
              <a:t>black</a:t>
            </a:r>
            <a:r>
              <a:rPr lang="en-US" sz="1800" dirty="0"/>
              <a:t> or </a:t>
            </a:r>
            <a:r>
              <a:rPr lang="en-US" sz="2400" b="1" dirty="0">
                <a:solidFill>
                  <a:srgbClr val="002060"/>
                </a:solidFill>
              </a:rPr>
              <a:t>blue</a:t>
            </a:r>
            <a:r>
              <a:rPr lang="en-US" sz="1800" dirty="0"/>
              <a:t> ink when completing a form</a:t>
            </a:r>
          </a:p>
          <a:p>
            <a:r>
              <a:rPr lang="en-US" sz="1800" dirty="0"/>
              <a:t>All Voter Registration forms must be accurate and complete</a:t>
            </a:r>
          </a:p>
          <a:p>
            <a:r>
              <a:rPr lang="en-US" sz="1800" dirty="0"/>
              <a:t>Make sure people understand that the Voter Registration forms should be completed by the voter unless assistance is necessary</a:t>
            </a:r>
          </a:p>
          <a:p>
            <a:r>
              <a:rPr lang="en-US" sz="1800" dirty="0"/>
              <a:t>Make a Distribution Plan</a:t>
            </a:r>
          </a:p>
          <a:p>
            <a:r>
              <a:rPr lang="en-US" sz="1800" dirty="0"/>
              <a:t>No Fees may be charged for registering to vote (Election Code 2121)</a:t>
            </a:r>
          </a:p>
        </p:txBody>
      </p:sp>
      <p:sp>
        <p:nvSpPr>
          <p:cNvPr id="4" name="Slide Number Placeholder 3"/>
          <p:cNvSpPr>
            <a:spLocks noGrp="1"/>
          </p:cNvSpPr>
          <p:nvPr>
            <p:ph type="sldNum" sz="quarter" idx="12"/>
          </p:nvPr>
        </p:nvSpPr>
        <p:spPr/>
        <p:txBody>
          <a:bodyPr/>
          <a:lstStyle/>
          <a:p>
            <a:fld id="{BFB297C9-C1BE-4FEF-ADB8-1537CC13F811}" type="slidenum">
              <a:rPr lang="en-US" smtClean="0"/>
              <a:t>5</a:t>
            </a:fld>
            <a:endParaRPr lang="en-US" dirty="0"/>
          </a:p>
        </p:txBody>
      </p:sp>
      <p:sp>
        <p:nvSpPr>
          <p:cNvPr id="5" name="TextBox 4"/>
          <p:cNvSpPr txBox="1"/>
          <p:nvPr/>
        </p:nvSpPr>
        <p:spPr>
          <a:xfrm>
            <a:off x="711200" y="5039520"/>
            <a:ext cx="10642600" cy="1600438"/>
          </a:xfrm>
          <a:prstGeom prst="rect">
            <a:avLst/>
          </a:prstGeom>
          <a:noFill/>
        </p:spPr>
        <p:txBody>
          <a:bodyPr wrap="square" rtlCol="0">
            <a:spAutoFit/>
          </a:bodyPr>
          <a:lstStyle/>
          <a:p>
            <a:pPr algn="ctr"/>
            <a:r>
              <a:rPr lang="en-US" sz="2000" b="1" dirty="0"/>
              <a:t>Direct any questions regarding voter registration or elections to the </a:t>
            </a:r>
          </a:p>
          <a:p>
            <a:pPr algn="ctr"/>
            <a:r>
              <a:rPr lang="en-US" sz="2000" b="1" dirty="0"/>
              <a:t>Sacramento County Elections Office</a:t>
            </a:r>
          </a:p>
          <a:p>
            <a:pPr algn="ctr"/>
            <a:r>
              <a:rPr lang="en-US" sz="2000" b="1" dirty="0"/>
              <a:t>Telephone Number: (916) 875-6451</a:t>
            </a:r>
          </a:p>
          <a:p>
            <a:pPr algn="ctr"/>
            <a:r>
              <a:rPr lang="en-US" sz="2000" b="1" dirty="0"/>
              <a:t>Email: voterinfo@saccounty.gov</a:t>
            </a:r>
          </a:p>
          <a:p>
            <a:pPr algn="ctr"/>
            <a:endParaRPr lang="en-US" dirty="0"/>
          </a:p>
        </p:txBody>
      </p:sp>
    </p:spTree>
    <p:extLst>
      <p:ext uri="{BB962C8B-B14F-4D97-AF65-F5344CB8AC3E}">
        <p14:creationId xmlns:p14="http://schemas.microsoft.com/office/powerpoint/2010/main" val="222417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a:solidFill>
                  <a:schemeClr val="accent1">
                    <a:lumMod val="50000"/>
                  </a:schemeClr>
                </a:solidFill>
              </a:rPr>
              <a:t>Important Things </a:t>
            </a:r>
            <a:r>
              <a:rPr lang="en-US" sz="4800" b="1" i="1" u="sng" dirty="0">
                <a:solidFill>
                  <a:schemeClr val="accent1">
                    <a:lumMod val="50000"/>
                  </a:schemeClr>
                </a:solidFill>
              </a:rPr>
              <a:t>Not To Do </a:t>
            </a:r>
            <a:r>
              <a:rPr lang="en-US" b="1" u="sng" dirty="0">
                <a:solidFill>
                  <a:schemeClr val="accent1">
                    <a:lumMod val="50000"/>
                  </a:schemeClr>
                </a:solidFill>
              </a:rPr>
              <a:t>When Distributing Registration Forms </a:t>
            </a:r>
          </a:p>
        </p:txBody>
      </p:sp>
      <p:sp>
        <p:nvSpPr>
          <p:cNvPr id="3" name="Content Placeholder 2"/>
          <p:cNvSpPr>
            <a:spLocks noGrp="1"/>
          </p:cNvSpPr>
          <p:nvPr>
            <p:ph idx="1"/>
          </p:nvPr>
        </p:nvSpPr>
        <p:spPr>
          <a:xfrm>
            <a:off x="838200" y="1825624"/>
            <a:ext cx="10515600" cy="4530725"/>
          </a:xfrm>
        </p:spPr>
        <p:txBody>
          <a:bodyPr>
            <a:normAutofit fontScale="92500" lnSpcReduction="10000"/>
          </a:bodyPr>
          <a:lstStyle/>
          <a:p>
            <a:r>
              <a:rPr lang="en-US" b="1" dirty="0"/>
              <a:t>Do not </a:t>
            </a:r>
            <a:r>
              <a:rPr lang="en-US" dirty="0"/>
              <a:t>use a pencil</a:t>
            </a:r>
          </a:p>
          <a:p>
            <a:r>
              <a:rPr lang="en-US" b="1" dirty="0"/>
              <a:t>Do not </a:t>
            </a:r>
            <a:r>
              <a:rPr lang="en-US" dirty="0"/>
              <a:t>refuse to give a registration form to anyone who asks for one. You must accept a completed form from anyone regardless of their party preference or address. Forms where an individual lists a residential address outside of Sacramento County will be forwarded to the appropriate county. </a:t>
            </a:r>
          </a:p>
          <a:p>
            <a:r>
              <a:rPr lang="en-US" b="1" dirty="0"/>
              <a:t>Do not </a:t>
            </a:r>
            <a:r>
              <a:rPr lang="en-US" dirty="0"/>
              <a:t>highlight or make any marks on the registration form</a:t>
            </a:r>
          </a:p>
          <a:p>
            <a:r>
              <a:rPr lang="en-US" b="1" dirty="0"/>
              <a:t>Do not </a:t>
            </a:r>
            <a:r>
              <a:rPr lang="en-US" dirty="0"/>
              <a:t>attempt to answer questions, except to explain how to complete the Voter Registration form</a:t>
            </a:r>
          </a:p>
          <a:p>
            <a:r>
              <a:rPr lang="en-US" b="1" dirty="0"/>
              <a:t>Do not </a:t>
            </a:r>
            <a:r>
              <a:rPr lang="en-US" dirty="0"/>
              <a:t>give Voter Registration forms to other people or organizations who have not been authorized to distribute forms by the Elections Office (</a:t>
            </a:r>
            <a:r>
              <a:rPr lang="en-US" b="1" dirty="0"/>
              <a:t>Remember you are solely responsible for the registration forms that are assigned to you</a:t>
            </a:r>
            <a:r>
              <a:rPr lang="en-US" dirty="0"/>
              <a:t>)</a:t>
            </a:r>
          </a:p>
          <a:p>
            <a:endParaRPr lang="en-US" dirty="0"/>
          </a:p>
        </p:txBody>
      </p:sp>
      <p:sp>
        <p:nvSpPr>
          <p:cNvPr id="4" name="Slide Number Placeholder 3"/>
          <p:cNvSpPr>
            <a:spLocks noGrp="1"/>
          </p:cNvSpPr>
          <p:nvPr>
            <p:ph type="sldNum" sz="quarter" idx="12"/>
          </p:nvPr>
        </p:nvSpPr>
        <p:spPr/>
        <p:txBody>
          <a:bodyPr/>
          <a:lstStyle/>
          <a:p>
            <a:fld id="{BFB297C9-C1BE-4FEF-ADB8-1537CC13F811}" type="slidenum">
              <a:rPr lang="en-US" smtClean="0"/>
              <a:t>6</a:t>
            </a:fld>
            <a:endParaRPr lang="en-US" dirty="0"/>
          </a:p>
        </p:txBody>
      </p:sp>
    </p:spTree>
    <p:extLst>
      <p:ext uri="{BB962C8B-B14F-4D97-AF65-F5344CB8AC3E}">
        <p14:creationId xmlns:p14="http://schemas.microsoft.com/office/powerpoint/2010/main" val="1816961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3752"/>
            <a:ext cx="10515600" cy="1325563"/>
          </a:xfrm>
        </p:spPr>
        <p:txBody>
          <a:bodyPr/>
          <a:lstStyle/>
          <a:p>
            <a:pPr algn="ctr"/>
            <a:r>
              <a:rPr lang="en-US" b="1" u="sng" dirty="0">
                <a:solidFill>
                  <a:schemeClr val="accent1">
                    <a:lumMod val="50000"/>
                  </a:schemeClr>
                </a:solidFill>
              </a:rPr>
              <a:t>Who is Eligible to Register to Vote?</a:t>
            </a:r>
          </a:p>
        </p:txBody>
      </p:sp>
      <p:sp>
        <p:nvSpPr>
          <p:cNvPr id="3" name="Content Placeholder 2"/>
          <p:cNvSpPr>
            <a:spLocks noGrp="1"/>
          </p:cNvSpPr>
          <p:nvPr>
            <p:ph idx="1"/>
          </p:nvPr>
        </p:nvSpPr>
        <p:spPr>
          <a:xfrm>
            <a:off x="838200" y="1825625"/>
            <a:ext cx="11099800" cy="3482975"/>
          </a:xfrm>
        </p:spPr>
        <p:txBody>
          <a:bodyPr/>
          <a:lstStyle/>
          <a:p>
            <a:r>
              <a:rPr lang="en-US" dirty="0"/>
              <a:t>Anyone who is: </a:t>
            </a:r>
          </a:p>
          <a:p>
            <a:pPr lvl="1"/>
            <a:r>
              <a:rPr lang="en-US" dirty="0"/>
              <a:t>A citizen of the United States</a:t>
            </a:r>
          </a:p>
          <a:p>
            <a:pPr lvl="1"/>
            <a:r>
              <a:rPr lang="en-US" dirty="0"/>
              <a:t>A resident of California. 16 years old may pre-register, they must be 18 years old on or before Election Day to vote in an Election</a:t>
            </a:r>
          </a:p>
          <a:p>
            <a:pPr lvl="1"/>
            <a:r>
              <a:rPr lang="en-US" dirty="0"/>
              <a:t>Not serving a state or federal prison term for the conviction of a felony </a:t>
            </a:r>
          </a:p>
          <a:p>
            <a:pPr lvl="1"/>
            <a:r>
              <a:rPr lang="en-US" dirty="0"/>
              <a:t>Not deemed by an appropriate court to be mentally incompetent</a:t>
            </a:r>
          </a:p>
          <a:p>
            <a:endParaRPr lang="en-US" dirty="0"/>
          </a:p>
        </p:txBody>
      </p:sp>
      <p:sp>
        <p:nvSpPr>
          <p:cNvPr id="4" name="Slide Number Placeholder 3"/>
          <p:cNvSpPr>
            <a:spLocks noGrp="1"/>
          </p:cNvSpPr>
          <p:nvPr>
            <p:ph type="sldNum" sz="quarter" idx="12"/>
          </p:nvPr>
        </p:nvSpPr>
        <p:spPr/>
        <p:txBody>
          <a:bodyPr/>
          <a:lstStyle/>
          <a:p>
            <a:fld id="{BFB297C9-C1BE-4FEF-ADB8-1537CC13F811}" type="slidenum">
              <a:rPr lang="en-US" smtClean="0"/>
              <a:t>7</a:t>
            </a:fld>
            <a:endParaRPr lang="en-US" dirty="0"/>
          </a:p>
        </p:txBody>
      </p:sp>
      <p:sp>
        <p:nvSpPr>
          <p:cNvPr id="5" name="TextBox 4"/>
          <p:cNvSpPr txBox="1"/>
          <p:nvPr/>
        </p:nvSpPr>
        <p:spPr>
          <a:xfrm>
            <a:off x="2152650" y="4578290"/>
            <a:ext cx="8470900" cy="400110"/>
          </a:xfrm>
          <a:prstGeom prst="rect">
            <a:avLst/>
          </a:prstGeom>
          <a:noFill/>
        </p:spPr>
        <p:txBody>
          <a:bodyPr wrap="square" rtlCol="0">
            <a:spAutoFit/>
          </a:bodyPr>
          <a:lstStyle/>
          <a:p>
            <a:r>
              <a:rPr lang="en-US" sz="2000" dirty="0"/>
              <a:t>Elections Codes: 2000, 2101, 2211</a:t>
            </a:r>
          </a:p>
        </p:txBody>
      </p:sp>
    </p:spTree>
    <p:extLst>
      <p:ext uri="{BB962C8B-B14F-4D97-AF65-F5344CB8AC3E}">
        <p14:creationId xmlns:p14="http://schemas.microsoft.com/office/powerpoint/2010/main" val="798261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chemeClr val="accent1">
                    <a:lumMod val="50000"/>
                  </a:schemeClr>
                </a:solidFill>
              </a:rPr>
              <a:t>When should a person fill out a Voter Registration Form?</a:t>
            </a:r>
          </a:p>
        </p:txBody>
      </p:sp>
      <p:sp>
        <p:nvSpPr>
          <p:cNvPr id="3" name="Content Placeholder 2"/>
          <p:cNvSpPr>
            <a:spLocks noGrp="1"/>
          </p:cNvSpPr>
          <p:nvPr>
            <p:ph idx="1"/>
          </p:nvPr>
        </p:nvSpPr>
        <p:spPr>
          <a:xfrm>
            <a:off x="838200" y="2384425"/>
            <a:ext cx="10515600" cy="2555875"/>
          </a:xfrm>
        </p:spPr>
        <p:txBody>
          <a:bodyPr>
            <a:normAutofit fontScale="85000" lnSpcReduction="20000"/>
          </a:bodyPr>
          <a:lstStyle/>
          <a:p>
            <a:r>
              <a:rPr lang="en-US" sz="3800" dirty="0"/>
              <a:t>If a person meets the eligibility requirements and if they—</a:t>
            </a:r>
          </a:p>
          <a:p>
            <a:pPr marL="0" indent="0">
              <a:buNone/>
            </a:pPr>
            <a:endParaRPr lang="en-US" sz="3000" dirty="0"/>
          </a:p>
          <a:p>
            <a:pPr lvl="1"/>
            <a:r>
              <a:rPr lang="en-US" sz="3000" dirty="0"/>
              <a:t>Have never registered to vote in Sacramento County	</a:t>
            </a:r>
          </a:p>
          <a:p>
            <a:pPr lvl="1"/>
            <a:r>
              <a:rPr lang="en-US" sz="3000" dirty="0"/>
              <a:t>Have moved</a:t>
            </a:r>
          </a:p>
          <a:p>
            <a:pPr lvl="1"/>
            <a:r>
              <a:rPr lang="en-US" sz="3000" dirty="0"/>
              <a:t>Have changed their name</a:t>
            </a:r>
          </a:p>
          <a:p>
            <a:pPr lvl="1"/>
            <a:r>
              <a:rPr lang="en-US" sz="3000" dirty="0"/>
              <a:t>Wish to change their political party preference </a:t>
            </a:r>
          </a:p>
          <a:p>
            <a:pPr lvl="1"/>
            <a:r>
              <a:rPr lang="en-US" sz="3000" dirty="0"/>
              <a:t>Wish to update their signature on their voter registration</a:t>
            </a:r>
          </a:p>
          <a:p>
            <a:endParaRPr lang="en-US" dirty="0"/>
          </a:p>
        </p:txBody>
      </p:sp>
      <p:sp>
        <p:nvSpPr>
          <p:cNvPr id="4" name="Slide Number Placeholder 3"/>
          <p:cNvSpPr>
            <a:spLocks noGrp="1"/>
          </p:cNvSpPr>
          <p:nvPr>
            <p:ph type="sldNum" sz="quarter" idx="12"/>
          </p:nvPr>
        </p:nvSpPr>
        <p:spPr/>
        <p:txBody>
          <a:bodyPr/>
          <a:lstStyle/>
          <a:p>
            <a:fld id="{BFB297C9-C1BE-4FEF-ADB8-1537CC13F811}" type="slidenum">
              <a:rPr lang="en-US" smtClean="0"/>
              <a:t>8</a:t>
            </a:fld>
            <a:endParaRPr lang="en-US" dirty="0"/>
          </a:p>
        </p:txBody>
      </p:sp>
    </p:spTree>
    <p:extLst>
      <p:ext uri="{BB962C8B-B14F-4D97-AF65-F5344CB8AC3E}">
        <p14:creationId xmlns:p14="http://schemas.microsoft.com/office/powerpoint/2010/main" val="1730723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chemeClr val="accent1">
                    <a:lumMod val="50000"/>
                  </a:schemeClr>
                </a:solidFill>
              </a:rPr>
              <a:t>Step by Step Instructions on How to Complete a Voter Registration Form</a:t>
            </a:r>
          </a:p>
        </p:txBody>
      </p:sp>
      <p:sp>
        <p:nvSpPr>
          <p:cNvPr id="3" name="Content Placeholder 2"/>
          <p:cNvSpPr>
            <a:spLocks noGrp="1"/>
          </p:cNvSpPr>
          <p:nvPr>
            <p:ph sz="half" idx="1"/>
          </p:nvPr>
        </p:nvSpPr>
        <p:spPr>
          <a:xfrm>
            <a:off x="343930" y="1759164"/>
            <a:ext cx="11362038" cy="4351338"/>
          </a:xfrm>
        </p:spPr>
        <p:txBody>
          <a:bodyPr>
            <a:normAutofit/>
          </a:bodyPr>
          <a:lstStyle/>
          <a:p>
            <a:r>
              <a:rPr lang="en-US" sz="2000" b="1" dirty="0"/>
              <a:t>Box 1</a:t>
            </a:r>
          </a:p>
          <a:p>
            <a:pPr lvl="1"/>
            <a:r>
              <a:rPr lang="en-US" sz="2000" b="1" i="1" dirty="0"/>
              <a:t>Qualifications - Citizenship and Age</a:t>
            </a:r>
          </a:p>
          <a:p>
            <a:pPr lvl="2"/>
            <a:r>
              <a:rPr lang="en-US" dirty="0"/>
              <a:t>The voter must check the correct boxes:</a:t>
            </a:r>
          </a:p>
          <a:p>
            <a:pPr lvl="3"/>
            <a:r>
              <a:rPr lang="en-US" dirty="0"/>
              <a:t>I am a U.S. citizen and resident of CA</a:t>
            </a:r>
          </a:p>
          <a:p>
            <a:pPr lvl="3"/>
            <a:r>
              <a:rPr lang="en-US" dirty="0"/>
              <a:t>I am 18 or older</a:t>
            </a:r>
          </a:p>
          <a:p>
            <a:pPr lvl="3"/>
            <a:r>
              <a:rPr lang="en-US" dirty="0"/>
              <a:t>I am 16 or 17 and want to pre-register</a:t>
            </a:r>
          </a:p>
          <a:p>
            <a:pPr lvl="2"/>
            <a:r>
              <a:rPr lang="en-US" dirty="0"/>
              <a:t>Corrections or alterations are not accepted. A new card must be filled out if an error is made</a:t>
            </a:r>
          </a:p>
          <a:p>
            <a:pPr lvl="2"/>
            <a:r>
              <a:rPr lang="en-US" dirty="0"/>
              <a:t>Election Code 2102 (d) - A person who is at least 16 years of age and meets all other eligibility requirements may pre-register to vote. A properly executed registration shall be effective on the affiant’s 18</a:t>
            </a:r>
            <a:r>
              <a:rPr lang="en-US" baseline="30000" dirty="0"/>
              <a:t>th</a:t>
            </a:r>
            <a:r>
              <a:rPr lang="en-US" dirty="0"/>
              <a:t> birthday</a:t>
            </a:r>
          </a:p>
        </p:txBody>
      </p:sp>
      <p:sp>
        <p:nvSpPr>
          <p:cNvPr id="5" name="Slide Number Placeholder 4"/>
          <p:cNvSpPr>
            <a:spLocks noGrp="1"/>
          </p:cNvSpPr>
          <p:nvPr>
            <p:ph type="sldNum" sz="quarter" idx="12"/>
          </p:nvPr>
        </p:nvSpPr>
        <p:spPr/>
        <p:txBody>
          <a:bodyPr/>
          <a:lstStyle/>
          <a:p>
            <a:fld id="{BFB297C9-C1BE-4FEF-ADB8-1537CC13F811}" type="slidenum">
              <a:rPr lang="en-US" smtClean="0"/>
              <a:t>9</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4795" y="4956095"/>
            <a:ext cx="8522410" cy="8515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89116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DF9ACD44FECB45816573E8DBEB9092" ma:contentTypeVersion="2" ma:contentTypeDescription="Create a new document." ma:contentTypeScope="" ma:versionID="cf9068cf4d60f2c90abbc75c9bd02f2e">
  <xsd:schema xmlns:xsd="http://www.w3.org/2001/XMLSchema" xmlns:xs="http://www.w3.org/2001/XMLSchema" xmlns:p="http://schemas.microsoft.com/office/2006/metadata/properties" xmlns:ns1="http://schemas.microsoft.com/sharepoint/v3" xmlns:ns2="dbccd63e-9d1d-4403-97a7-cb1f801cf0d5" targetNamespace="http://schemas.microsoft.com/office/2006/metadata/properties" ma:root="true" ma:fieldsID="e0f2ccd3c12b248050cf1b04afc08e59" ns1:_="" ns2:_="">
    <xsd:import namespace="http://schemas.microsoft.com/sharepoint/v3"/>
    <xsd:import namespace="dbccd63e-9d1d-4403-97a7-cb1f801cf0d5"/>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bccd63e-9d1d-4403-97a7-cb1f801cf0d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AACB09-47EC-43B1-A50E-DE6D7BC26846}">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BEB8553D-50BE-4EA8-A6B5-F2A04B7D0C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bccd63e-9d1d-4403-97a7-cb1f801cf0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E71B77-1371-455E-9EB9-58758A3FB5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10549</TotalTime>
  <Words>1838</Words>
  <Application>Microsoft Office PowerPoint</Application>
  <PresentationFormat>Widescreen</PresentationFormat>
  <Paragraphs>188</Paragraphs>
  <Slides>22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How to Get Started </vt:lpstr>
      <vt:lpstr>Voter Registration Card Statement of Distribution </vt:lpstr>
      <vt:lpstr>Important Things to Remember When Distributing Registration Forms </vt:lpstr>
      <vt:lpstr>Important Things Not To Do When Distributing Registration Forms </vt:lpstr>
      <vt:lpstr>Who is Eligible to Register to Vote?</vt:lpstr>
      <vt:lpstr>When should a person fill out a Voter Registration Form?</vt:lpstr>
      <vt:lpstr>Step by Step Instructions on How to Complete a Voter Registration Form</vt:lpstr>
      <vt:lpstr>Step by Step Instructions on How to Complete a Voter Registration Form</vt:lpstr>
      <vt:lpstr>Step by Step Instructions on How to Complete a Voter Registration Form</vt:lpstr>
      <vt:lpstr>Step by Step Instructions on How to Complete a Voter Registration Form</vt:lpstr>
      <vt:lpstr>Step by Step Instructions on How to Complete a Voter Registration Form</vt:lpstr>
      <vt:lpstr>Step by Step Instructions on How to Complete a Voter Registration Form</vt:lpstr>
      <vt:lpstr>Step by Step Instructions on How to Complete a Voter Registration Form</vt:lpstr>
      <vt:lpstr>Step by Step Instructions on How to Complete a Voter Registration Form</vt:lpstr>
      <vt:lpstr>Step by Step Instructions on How to Complete a Voter Registration Form</vt:lpstr>
      <vt:lpstr>Step by Step Instructions on How to Complete a Voter Registration Form</vt:lpstr>
      <vt:lpstr>Step by Step Instructions on How to Complete a Voter Registration Form</vt:lpstr>
      <vt:lpstr>Once the Registration Form(s) are Completed</vt:lpstr>
      <vt:lpstr>California Election Code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Farreras. Jose</dc:creator>
  <cp:lastModifiedBy>Winters. Samuel</cp:lastModifiedBy>
  <cp:revision>101</cp:revision>
  <cp:lastPrinted>2021-06-11T18:58:59Z</cp:lastPrinted>
  <dcterms:created xsi:type="dcterms:W3CDTF">2015-12-29T19:56:33Z</dcterms:created>
  <dcterms:modified xsi:type="dcterms:W3CDTF">2023-11-01T21:00:58Z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0x010100CDDF9ACD44FECB45816573E8DBEB9092</vt:lpwstr>
  </property>
</Properties>
</file>